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60" r:id="rId2"/>
    <p:sldId id="330" r:id="rId3"/>
    <p:sldId id="323" r:id="rId4"/>
    <p:sldId id="325" r:id="rId5"/>
    <p:sldId id="327" r:id="rId6"/>
    <p:sldId id="328" r:id="rId7"/>
    <p:sldId id="332" r:id="rId8"/>
    <p:sldId id="333" r:id="rId9"/>
    <p:sldId id="320" r:id="rId10"/>
    <p:sldId id="319" r:id="rId11"/>
    <p:sldId id="310" r:id="rId12"/>
    <p:sldId id="262" r:id="rId13"/>
    <p:sldId id="307" r:id="rId14"/>
    <p:sldId id="282" r:id="rId15"/>
    <p:sldId id="304" r:id="rId16"/>
    <p:sldId id="272" r:id="rId17"/>
    <p:sldId id="306" r:id="rId18"/>
    <p:sldId id="334" r:id="rId19"/>
    <p:sldId id="336" r:id="rId20"/>
    <p:sldId id="285" r:id="rId21"/>
    <p:sldId id="316" r:id="rId22"/>
    <p:sldId id="302" r:id="rId23"/>
    <p:sldId id="31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E79D"/>
    <a:srgbClr val="E44F4F"/>
    <a:srgbClr val="1BBA35"/>
    <a:srgbClr val="27AFC6"/>
    <a:srgbClr val="22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8" autoAdjust="0"/>
    <p:restoredTop sz="94679" autoAdjust="0"/>
  </p:normalViewPr>
  <p:slideViewPr>
    <p:cSldViewPr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16C6-E32A-C042-AD34-E1E4AA14DB24}" type="datetimeFigureOut">
              <a:rPr lang="fr-FR" smtClean="0"/>
              <a:pPr/>
              <a:t>19/04/13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21F72-17B5-7641-B04D-C60DEC9D0F5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bcharnay/Travail/Confe%CC%81rences/AGU2012/Movie_presentEarth_Sunx0.79_ALB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8"/>
          <p:cNvGrpSpPr/>
          <p:nvPr/>
        </p:nvGrpSpPr>
        <p:grpSpPr>
          <a:xfrm rot="21032049">
            <a:off x="5752940" y="1277430"/>
            <a:ext cx="3782443" cy="3554560"/>
            <a:chOff x="0" y="0"/>
            <a:chExt cx="3771900" cy="3684905"/>
          </a:xfrm>
          <a:solidFill>
            <a:schemeClr val="tx1"/>
          </a:solidFill>
        </p:grpSpPr>
        <p:pic>
          <p:nvPicPr>
            <p:cNvPr id="10" name="Image 9" descr="20090528_snowball_eart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05200" cy="3505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781300" y="3075305"/>
              <a:ext cx="990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Image 3" descr="20061107_ti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31504">
            <a:off x="49976" y="1334321"/>
            <a:ext cx="2945346" cy="2986074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-76200" y="-307975"/>
            <a:ext cx="9344724" cy="228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DEFF"/>
                </a:solidFill>
                <a:effectLst/>
                <a:uLnTx/>
                <a:uFillTx/>
                <a:latin typeface="Century"/>
                <a:ea typeface="+mj-ea"/>
                <a:cs typeface="Century"/>
              </a:rPr>
              <a:t>Modéliser Titan et la Terre primitive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"/>
              <a:ea typeface="+mj-ea"/>
              <a:cs typeface="Century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09800" y="51816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entury"/>
                <a:cs typeface="Century"/>
              </a:rPr>
              <a:t>Laboratoire de Météorologie dynamique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entury"/>
                <a:cs typeface="Century"/>
              </a:rPr>
              <a:t>Université Pierre et Marie Curie, Paris</a:t>
            </a:r>
          </a:p>
          <a:p>
            <a:r>
              <a:rPr lang="fr-FR" sz="2400" dirty="0" smtClean="0">
                <a:latin typeface="Century"/>
                <a:cs typeface="Century"/>
              </a:rPr>
              <a:t> </a:t>
            </a:r>
          </a:p>
          <a:p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2743200" y="4495800"/>
            <a:ext cx="3918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Century"/>
                <a:cs typeface="Century"/>
              </a:rPr>
              <a:t>Benjamin Charnay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52400" y="6027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3366FF"/>
                </a:solidFill>
              </a:rPr>
              <a:t>Atelier pôle système solaire IPSL</a:t>
            </a:r>
          </a:p>
          <a:p>
            <a:r>
              <a:rPr lang="fr-FR" sz="2400" i="1" dirty="0" smtClean="0">
                <a:solidFill>
                  <a:srgbClr val="3366FF"/>
                </a:solidFill>
              </a:rPr>
              <a:t>17/04/2013</a:t>
            </a:r>
            <a:endParaRPr lang="fr-FR" sz="2400" i="1" dirty="0">
              <a:solidFill>
                <a:srgbClr val="3366FF"/>
              </a:solidFill>
            </a:endParaRPr>
          </a:p>
        </p:txBody>
      </p:sp>
      <p:grpSp>
        <p:nvGrpSpPr>
          <p:cNvPr id="19" name="Grouper 18"/>
          <p:cNvGrpSpPr/>
          <p:nvPr/>
        </p:nvGrpSpPr>
        <p:grpSpPr>
          <a:xfrm>
            <a:off x="2895600" y="1292225"/>
            <a:ext cx="3169920" cy="3203575"/>
            <a:chOff x="2971800" y="1292225"/>
            <a:chExt cx="3169920" cy="3203575"/>
          </a:xfrm>
        </p:grpSpPr>
        <p:grpSp>
          <p:nvGrpSpPr>
            <p:cNvPr id="3" name="Grouper 26"/>
            <p:cNvGrpSpPr/>
            <p:nvPr/>
          </p:nvGrpSpPr>
          <p:grpSpPr>
            <a:xfrm>
              <a:off x="2971800" y="1292225"/>
              <a:ext cx="3169920" cy="3169920"/>
              <a:chOff x="3140364" y="149225"/>
              <a:chExt cx="3169920" cy="3169920"/>
            </a:xfrm>
          </p:grpSpPr>
          <p:pic>
            <p:nvPicPr>
              <p:cNvPr id="7" name="Image 6" descr="483120-ocean_planet_larg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364" y="149225"/>
                <a:ext cx="3169920" cy="3169920"/>
              </a:xfrm>
              <a:prstGeom prst="rect">
                <a:avLst/>
              </a:prstGeom>
            </p:spPr>
          </p:pic>
          <p:sp>
            <p:nvSpPr>
              <p:cNvPr id="25" name="Bouée 24"/>
              <p:cNvSpPr/>
              <p:nvPr/>
            </p:nvSpPr>
            <p:spPr>
              <a:xfrm>
                <a:off x="3160949" y="257650"/>
                <a:ext cx="3014485" cy="2983890"/>
              </a:xfrm>
              <a:prstGeom prst="donut">
                <a:avLst>
                  <a:gd name="adj" fmla="val 316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riangle rectangle 25"/>
              <p:cNvSpPr/>
              <p:nvPr/>
            </p:nvSpPr>
            <p:spPr>
              <a:xfrm>
                <a:off x="3390900" y="2438400"/>
                <a:ext cx="1104900" cy="762000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139013" y="3027873"/>
              <a:ext cx="266700" cy="4141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riangle rectangle 15"/>
            <p:cNvSpPr/>
            <p:nvPr/>
          </p:nvSpPr>
          <p:spPr>
            <a:xfrm rot="15955892">
              <a:off x="4959200" y="3677158"/>
              <a:ext cx="292400" cy="1048697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Cadre 17"/>
            <p:cNvSpPr/>
            <p:nvPr/>
          </p:nvSpPr>
          <p:spPr>
            <a:xfrm>
              <a:off x="2971800" y="1292225"/>
              <a:ext cx="3169920" cy="3203575"/>
            </a:xfrm>
            <a:prstGeom prst="frame">
              <a:avLst>
                <a:gd name="adj1" fmla="val 596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" y="2628910"/>
            <a:ext cx="12348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71600" y="2628910"/>
            <a:ext cx="27576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129198" y="2628910"/>
            <a:ext cx="33660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alisation droite 6"/>
          <p:cNvSpPr/>
          <p:nvPr/>
        </p:nvSpPr>
        <p:spPr>
          <a:xfrm>
            <a:off x="7495198" y="2628910"/>
            <a:ext cx="1655170" cy="99060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8599" y="2914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Hadéen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35188" y="2914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Archéen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016000" y="2914600"/>
            <a:ext cx="19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Protérozoïque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391400" y="2914600"/>
            <a:ext cx="183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Phanérozoïque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209551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4.56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90600" y="209551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05000" y="209551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971800" y="209551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10000" y="209551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2.5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00600" y="209551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638800" y="209551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1.5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629400" y="20955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391400" y="20955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0.5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70366" y="2546876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1060172" y="2546082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2052360" y="2546082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3041372" y="2546082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3955772" y="2557750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4870172" y="2546082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5786160" y="2557750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6700560" y="2557750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7538760" y="2557750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458200" y="20955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687594" y="2065526"/>
            <a:ext cx="60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Ga</a:t>
            </a:r>
            <a:endParaRPr lang="fr-FR" sz="200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2396"/>
            <a:ext cx="1676402" cy="1257302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 rot="16200000" flipH="1">
            <a:off x="-620378" y="4412490"/>
            <a:ext cx="1927353" cy="3817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295400" y="3619509"/>
            <a:ext cx="3276600" cy="14858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324" y="5105401"/>
            <a:ext cx="2622551" cy="157353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864865"/>
            <a:ext cx="1295400" cy="1307335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 rot="10800000">
            <a:off x="335862" y="3619510"/>
            <a:ext cx="1569138" cy="14858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6200000" flipH="1">
            <a:off x="622813" y="1891792"/>
            <a:ext cx="1268974" cy="2285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 flipV="1">
            <a:off x="2135188" y="1801119"/>
            <a:ext cx="838199" cy="827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188" y="0"/>
            <a:ext cx="1183191" cy="183921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/>
          <a:srcRect t="9480" b="21331"/>
          <a:stretch>
            <a:fillRect/>
          </a:stretch>
        </p:blipFill>
        <p:spPr>
          <a:xfrm>
            <a:off x="304800" y="53737"/>
            <a:ext cx="1433329" cy="131786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200"/>
            <a:ext cx="1320800" cy="990600"/>
          </a:xfrm>
          <a:prstGeom prst="rect">
            <a:avLst/>
          </a:prstGeom>
        </p:spPr>
      </p:pic>
      <p:cxnSp>
        <p:nvCxnSpPr>
          <p:cNvPr id="43" name="Connecteur droit 42"/>
          <p:cNvCxnSpPr/>
          <p:nvPr/>
        </p:nvCxnSpPr>
        <p:spPr>
          <a:xfrm rot="5400000">
            <a:off x="4017249" y="1483553"/>
            <a:ext cx="1276302" cy="1052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135" y="658525"/>
            <a:ext cx="1056234" cy="1180691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0"/>
            <a:ext cx="1371600" cy="881743"/>
          </a:xfrm>
          <a:prstGeom prst="rect">
            <a:avLst/>
          </a:prstGeom>
        </p:spPr>
      </p:pic>
      <p:cxnSp>
        <p:nvCxnSpPr>
          <p:cNvPr id="46" name="Connecteur droit 45"/>
          <p:cNvCxnSpPr/>
          <p:nvPr/>
        </p:nvCxnSpPr>
        <p:spPr>
          <a:xfrm rot="5400000">
            <a:off x="8338448" y="2111373"/>
            <a:ext cx="779278" cy="2349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6200000" flipH="1">
            <a:off x="6906513" y="1392100"/>
            <a:ext cx="1747167" cy="7497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6888" y="1078476"/>
            <a:ext cx="1102032" cy="826524"/>
          </a:xfrm>
          <a:prstGeom prst="rect">
            <a:avLst/>
          </a:prstGeom>
        </p:spPr>
      </p:pic>
      <p:cxnSp>
        <p:nvCxnSpPr>
          <p:cNvPr id="49" name="Connecteur droit 48"/>
          <p:cNvCxnSpPr/>
          <p:nvPr/>
        </p:nvCxnSpPr>
        <p:spPr>
          <a:xfrm rot="16200000" flipH="1">
            <a:off x="6916244" y="2049958"/>
            <a:ext cx="723912" cy="4339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7701" y="338153"/>
            <a:ext cx="934299" cy="1033448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 rot="5400000">
            <a:off x="3247255" y="1839153"/>
            <a:ext cx="1276302" cy="3032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33400" y="5105400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Formation de la Terre</a:t>
            </a:r>
            <a:endParaRPr lang="fr-FR" sz="1200" dirty="0"/>
          </a:p>
        </p:txBody>
      </p:sp>
      <p:sp>
        <p:nvSpPr>
          <p:cNvPr id="53" name="ZoneTexte 52"/>
          <p:cNvSpPr txBox="1"/>
          <p:nvPr/>
        </p:nvSpPr>
        <p:spPr>
          <a:xfrm>
            <a:off x="2133599" y="6167735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Formation de la Lune</a:t>
            </a:r>
            <a:endParaRPr lang="fr-FR" sz="1200" dirty="0"/>
          </a:p>
        </p:txBody>
      </p:sp>
      <p:sp>
        <p:nvSpPr>
          <p:cNvPr id="54" name="ZoneTexte 53"/>
          <p:cNvSpPr txBox="1"/>
          <p:nvPr/>
        </p:nvSpPr>
        <p:spPr>
          <a:xfrm>
            <a:off x="4800600" y="4648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Grand bombardement tardif</a:t>
            </a:r>
            <a:endParaRPr lang="fr-FR" sz="1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-7801" y="1295400"/>
            <a:ext cx="130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Evidence   isotopique de vie</a:t>
            </a:r>
            <a:endParaRPr lang="fr-FR" sz="1200" dirty="0"/>
          </a:p>
        </p:txBody>
      </p:sp>
      <p:sp>
        <p:nvSpPr>
          <p:cNvPr id="56" name="ZoneTexte 55"/>
          <p:cNvSpPr txBox="1"/>
          <p:nvPr/>
        </p:nvSpPr>
        <p:spPr>
          <a:xfrm>
            <a:off x="21336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Fossile bactérie</a:t>
            </a:r>
            <a:endParaRPr lang="fr-FR" sz="1200" dirty="0"/>
          </a:p>
        </p:txBody>
      </p:sp>
      <p:sp>
        <p:nvSpPr>
          <p:cNvPr id="57" name="ZoneTexte 56"/>
          <p:cNvSpPr txBox="1"/>
          <p:nvPr/>
        </p:nvSpPr>
        <p:spPr>
          <a:xfrm>
            <a:off x="3637701" y="789801"/>
            <a:ext cx="934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2F2F2"/>
                </a:solidFill>
              </a:rPr>
              <a:t>Eucaryotes</a:t>
            </a:r>
            <a:endParaRPr lang="fr-FR" sz="1200" dirty="0">
              <a:solidFill>
                <a:srgbClr val="F2F2F2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876800" y="0"/>
            <a:ext cx="124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Oxygénation de l’ atmosphère</a:t>
            </a:r>
            <a:endParaRPr lang="fr-FR" sz="1200" dirty="0"/>
          </a:p>
        </p:txBody>
      </p:sp>
      <p:sp>
        <p:nvSpPr>
          <p:cNvPr id="59" name="ZoneTexte 58"/>
          <p:cNvSpPr txBox="1"/>
          <p:nvPr/>
        </p:nvSpPr>
        <p:spPr>
          <a:xfrm>
            <a:off x="6172200" y="1447800"/>
            <a:ext cx="88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2F2F2"/>
                </a:solidFill>
              </a:rPr>
              <a:t>Animaux à coquille</a:t>
            </a:r>
            <a:endParaRPr lang="fr-FR" sz="1200" dirty="0">
              <a:solidFill>
                <a:srgbClr val="F2F2F2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8077200" y="609600"/>
            <a:ext cx="768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2F2F2"/>
                </a:solidFill>
              </a:rPr>
              <a:t>Homme</a:t>
            </a:r>
            <a:endParaRPr lang="fr-FR" sz="1200" dirty="0">
              <a:solidFill>
                <a:srgbClr val="F2F2F2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225200" y="657999"/>
            <a:ext cx="100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</a:schemeClr>
                </a:solidFill>
              </a:rPr>
              <a:t>Dinosaures</a:t>
            </a:r>
            <a:endParaRPr lang="fr-F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Accolade fermante 61"/>
          <p:cNvSpPr/>
          <p:nvPr/>
        </p:nvSpPr>
        <p:spPr>
          <a:xfrm rot="5400000">
            <a:off x="1272324" y="3099537"/>
            <a:ext cx="352537" cy="1373188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533400" y="3886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Apparition de la vie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 rot="5400000">
            <a:off x="8529360" y="2545965"/>
            <a:ext cx="16406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lbedo_earth_star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92250" y="1600200"/>
            <a:ext cx="6508750" cy="36276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2250" y="619780"/>
            <a:ext cx="666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</a:rPr>
              <a:t>Present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day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Earth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under</a:t>
            </a:r>
            <a:r>
              <a:rPr lang="fr-FR" sz="2800" dirty="0" smtClean="0">
                <a:solidFill>
                  <a:schemeClr val="bg1"/>
                </a:solidFill>
              </a:rPr>
              <a:t> a 20% </a:t>
            </a:r>
            <a:r>
              <a:rPr lang="fr-FR" sz="2800" dirty="0" err="1" smtClean="0">
                <a:solidFill>
                  <a:schemeClr val="bg1"/>
                </a:solidFill>
              </a:rPr>
              <a:t>weaker</a:t>
            </a:r>
            <a:r>
              <a:rPr lang="fr-FR" sz="2800" dirty="0" smtClean="0">
                <a:solidFill>
                  <a:schemeClr val="bg1"/>
                </a:solidFill>
              </a:rPr>
              <a:t> Sun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Movie_presentEarth_Sunx0.79_ALB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533400"/>
            <a:ext cx="7620000" cy="5715000"/>
          </a:xfrm>
        </p:spPr>
      </p:pic>
      <p:sp>
        <p:nvSpPr>
          <p:cNvPr id="4" name="ZoneTexte 3"/>
          <p:cNvSpPr txBox="1"/>
          <p:nvPr/>
        </p:nvSpPr>
        <p:spPr>
          <a:xfrm>
            <a:off x="1492250" y="619780"/>
            <a:ext cx="666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Present</a:t>
            </a:r>
            <a:r>
              <a:rPr lang="fr-FR" sz="2800" dirty="0" smtClean="0"/>
              <a:t> </a:t>
            </a:r>
            <a:r>
              <a:rPr lang="fr-FR" sz="2800" dirty="0" err="1" smtClean="0"/>
              <a:t>day</a:t>
            </a:r>
            <a:r>
              <a:rPr lang="fr-FR" sz="2800" dirty="0" smtClean="0"/>
              <a:t> </a:t>
            </a:r>
            <a:r>
              <a:rPr lang="fr-FR" sz="2800" dirty="0" err="1" smtClean="0"/>
              <a:t>Earth</a:t>
            </a:r>
            <a:r>
              <a:rPr lang="fr-FR" sz="2800" dirty="0" smtClean="0"/>
              <a:t> </a:t>
            </a:r>
            <a:r>
              <a:rPr lang="fr-FR" sz="2800" dirty="0" err="1" smtClean="0"/>
              <a:t>under</a:t>
            </a:r>
            <a:r>
              <a:rPr lang="fr-FR" sz="2800" dirty="0" smtClean="0"/>
              <a:t> a 20% </a:t>
            </a:r>
            <a:r>
              <a:rPr lang="fr-FR" sz="2800" dirty="0" err="1" smtClean="0"/>
              <a:t>weaker</a:t>
            </a:r>
            <a:r>
              <a:rPr lang="fr-FR" sz="2800" dirty="0" smtClean="0"/>
              <a:t> Sun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2895600" y="2590800"/>
            <a:ext cx="3276600" cy="2590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600" y="152400"/>
            <a:ext cx="7848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The </a:t>
            </a:r>
            <a:r>
              <a:rPr lang="fr-FR" sz="2800" u="sng" dirty="0" err="1" smtClean="0"/>
              <a:t>faint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young</a:t>
            </a:r>
            <a:r>
              <a:rPr lang="fr-FR" sz="2800" u="sng" dirty="0" smtClean="0"/>
              <a:t> Sun </a:t>
            </a:r>
            <a:r>
              <a:rPr lang="fr-FR" sz="2800" u="sng" dirty="0" err="1" smtClean="0"/>
              <a:t>paradox</a:t>
            </a:r>
            <a:r>
              <a:rPr lang="fr-FR" sz="2800" u="sng" dirty="0" smtClean="0"/>
              <a:t>: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Sun 20-25% </a:t>
            </a:r>
            <a:r>
              <a:rPr lang="fr-FR" sz="2400" dirty="0" err="1" smtClean="0"/>
              <a:t>weaker</a:t>
            </a:r>
            <a:r>
              <a:rPr lang="fr-FR" sz="2400" dirty="0" smtClean="0"/>
              <a:t> </a:t>
            </a:r>
            <a:r>
              <a:rPr lang="fr-FR" sz="2400" dirty="0" err="1" smtClean="0"/>
              <a:t>during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Archean</a:t>
            </a:r>
            <a:endParaRPr lang="fr-FR" sz="2400" dirty="0" smtClean="0"/>
          </a:p>
          <a:p>
            <a:pPr>
              <a:buFont typeface="Arial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</a:t>
            </a:r>
            <a:r>
              <a:rPr lang="fr-FR" sz="2400" dirty="0" err="1" smtClean="0"/>
              <a:t>present-day</a:t>
            </a:r>
            <a:r>
              <a:rPr lang="fr-FR" sz="2400" dirty="0" smtClean="0"/>
              <a:t> </a:t>
            </a:r>
            <a:r>
              <a:rPr lang="fr-FR" sz="2400" dirty="0" err="1" smtClean="0"/>
              <a:t>atmosphere</a:t>
            </a:r>
            <a:r>
              <a:rPr lang="fr-FR" sz="2400" dirty="0" smtClean="0"/>
              <a:t>: full glaciation  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Geological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evidence</a:t>
            </a:r>
            <a:r>
              <a:rPr lang="fr-FR" sz="2400" dirty="0" smtClean="0"/>
              <a:t> for </a:t>
            </a:r>
            <a:r>
              <a:rPr lang="fr-FR" sz="2400" dirty="0" err="1" smtClean="0"/>
              <a:t>liquid</a:t>
            </a:r>
            <a:r>
              <a:rPr lang="fr-FR" sz="2400" dirty="0" smtClean="0"/>
              <a:t> water and primitive life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Need</a:t>
            </a:r>
            <a:r>
              <a:rPr lang="fr-FR" sz="2400" dirty="0" smtClean="0"/>
              <a:t> for </a:t>
            </a:r>
            <a:r>
              <a:rPr lang="fr-FR" sz="2400" dirty="0" err="1" smtClean="0"/>
              <a:t>warming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processes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52400" y="25510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Possible solutions:</a:t>
            </a:r>
          </a:p>
          <a:p>
            <a:endParaRPr lang="fr-FR" sz="2800" u="sng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52800" y="2937808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</a:rPr>
              <a:t>Greenhouse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gases</a:t>
            </a:r>
            <a:endParaRPr lang="fr-FR" sz="2400" b="1" u="sng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C02 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CH4 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NH3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…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0" y="4191000"/>
            <a:ext cx="3352800" cy="2667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791200" y="4191000"/>
            <a:ext cx="3352800" cy="26364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1000" y="460254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A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reduced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400" b="1" u="sng" dirty="0" err="1" smtClean="0">
                <a:solidFill>
                  <a:srgbClr val="FF0000"/>
                </a:solidFill>
              </a:rPr>
              <a:t>planetary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albedo</a:t>
            </a:r>
            <a:endParaRPr lang="fr-FR" sz="2400" b="1" u="sng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less</a:t>
            </a:r>
            <a:r>
              <a:rPr lang="fr-FR" sz="2400" dirty="0" smtClean="0">
                <a:solidFill>
                  <a:srgbClr val="FF0000"/>
                </a:solidFill>
              </a:rPr>
              <a:t> lands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larger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cloud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droplet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48400" y="467874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</a:rPr>
              <a:t>Other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effects</a:t>
            </a:r>
            <a:endParaRPr lang="fr-FR" sz="2400" b="1" u="sng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higher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atmospheric</a:t>
            </a:r>
            <a:r>
              <a:rPr lang="fr-FR" sz="2400" dirty="0" smtClean="0">
                <a:solidFill>
                  <a:srgbClr val="FF0000"/>
                </a:solidFill>
              </a:rPr>
              <a:t> pressure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faster</a:t>
            </a:r>
            <a:r>
              <a:rPr lang="fr-FR" sz="2400" dirty="0" smtClean="0">
                <a:solidFill>
                  <a:srgbClr val="FF0000"/>
                </a:solidFill>
              </a:rPr>
              <a:t> rotation 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alais"/>
          <p:cNvPicPr>
            <a:picLocks noChangeAspect="1" noChangeArrowheads="1"/>
          </p:cNvPicPr>
          <p:nvPr/>
        </p:nvPicPr>
        <p:blipFill>
          <a:blip r:embed="rId2"/>
          <a:srcRect l="10806"/>
          <a:stretch>
            <a:fillRect/>
          </a:stretch>
        </p:blipFill>
        <p:spPr bwMode="auto">
          <a:xfrm>
            <a:off x="6400800" y="1"/>
            <a:ext cx="2743199" cy="291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2400" y="19812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1) </a:t>
            </a:r>
            <a:r>
              <a:rPr lang="fr-FR" sz="2800" dirty="0" err="1" smtClean="0">
                <a:solidFill>
                  <a:srgbClr val="0000FF"/>
                </a:solidFill>
              </a:rPr>
              <a:t>Correlated-k</a:t>
            </a:r>
            <a:r>
              <a:rPr lang="fr-FR" sz="2800" dirty="0" smtClean="0">
                <a:solidFill>
                  <a:srgbClr val="0000FF"/>
                </a:solidFill>
              </a:rPr>
              <a:t> radiative </a:t>
            </a:r>
            <a:r>
              <a:rPr lang="fr-FR" sz="2800" dirty="0" err="1" smtClean="0">
                <a:solidFill>
                  <a:srgbClr val="0000FF"/>
                </a:solidFill>
              </a:rPr>
              <a:t>transfer</a:t>
            </a:r>
            <a:r>
              <a:rPr lang="fr-FR" sz="2800" dirty="0" smtClean="0">
                <a:solidFill>
                  <a:srgbClr val="0000FF"/>
                </a:solidFill>
              </a:rPr>
              <a:t> code:</a:t>
            </a:r>
          </a:p>
          <a:p>
            <a:r>
              <a:rPr lang="fr-FR" sz="2000" dirty="0" smtClean="0"/>
              <a:t>      	- </a:t>
            </a:r>
            <a:r>
              <a:rPr lang="fr-FR" sz="2000" dirty="0" err="1" smtClean="0"/>
              <a:t>Spectroscopic</a:t>
            </a:r>
            <a:r>
              <a:rPr lang="fr-FR" sz="2000" dirty="0" smtClean="0"/>
              <a:t> </a:t>
            </a:r>
            <a:r>
              <a:rPr lang="fr-FR" sz="2000" dirty="0" err="1" smtClean="0"/>
              <a:t>database</a:t>
            </a:r>
            <a:r>
              <a:rPr lang="fr-FR" sz="2000" dirty="0" smtClean="0"/>
              <a:t> (</a:t>
            </a:r>
            <a:r>
              <a:rPr lang="fr-FR" sz="2000" dirty="0" err="1" smtClean="0"/>
              <a:t>Hitran</a:t>
            </a:r>
            <a:r>
              <a:rPr lang="fr-FR" sz="2000" dirty="0" smtClean="0"/>
              <a:t> 2008) </a:t>
            </a:r>
          </a:p>
          <a:p>
            <a:r>
              <a:rPr lang="fr-FR" sz="2000" dirty="0" smtClean="0"/>
              <a:t>        - CIA for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(Wordsworth et al 2011) + water continuum (</a:t>
            </a:r>
            <a:r>
              <a:rPr lang="fr-FR" sz="2000" dirty="0" err="1" smtClean="0"/>
              <a:t>Clough</a:t>
            </a:r>
            <a:r>
              <a:rPr lang="fr-FR" sz="2000" dirty="0" smtClean="0"/>
              <a:t> 89)</a:t>
            </a:r>
          </a:p>
          <a:p>
            <a:r>
              <a:rPr lang="fr-FR" sz="2000" dirty="0" smtClean="0"/>
              <a:t>      	- Composition: N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+CO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+CH</a:t>
            </a:r>
            <a:r>
              <a:rPr lang="fr-FR" sz="2000" baseline="-25000" dirty="0" smtClean="0"/>
              <a:t>4</a:t>
            </a:r>
            <a:r>
              <a:rPr lang="fr-FR" sz="2000" dirty="0" smtClean="0"/>
              <a:t>+H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 </a:t>
            </a:r>
          </a:p>
          <a:p>
            <a:endParaRPr lang="fr-FR" sz="2400" dirty="0" smtClean="0"/>
          </a:p>
          <a:p>
            <a:r>
              <a:rPr lang="fr-FR" sz="2800" dirty="0" smtClean="0">
                <a:solidFill>
                  <a:srgbClr val="0000FF"/>
                </a:solidFill>
              </a:rPr>
              <a:t>2) Water cycle </a:t>
            </a:r>
            <a:r>
              <a:rPr lang="fr-FR" sz="2000" dirty="0" smtClean="0">
                <a:solidFill>
                  <a:srgbClr val="0000FF"/>
                </a:solidFill>
              </a:rPr>
              <a:t>(</a:t>
            </a:r>
            <a:r>
              <a:rPr lang="fr-FR" sz="2000" dirty="0" err="1" smtClean="0">
                <a:solidFill>
                  <a:srgbClr val="0000FF"/>
                </a:solidFill>
              </a:rPr>
              <a:t>deep</a:t>
            </a:r>
            <a:r>
              <a:rPr lang="fr-FR" sz="2000" dirty="0" smtClean="0">
                <a:solidFill>
                  <a:srgbClr val="0000FF"/>
                </a:solidFill>
              </a:rPr>
              <a:t> convection, </a:t>
            </a:r>
            <a:r>
              <a:rPr lang="fr-FR" sz="2000" dirty="0" err="1" smtClean="0">
                <a:solidFill>
                  <a:srgbClr val="0000FF"/>
                </a:solidFill>
              </a:rPr>
              <a:t>cloud</a:t>
            </a:r>
            <a:r>
              <a:rPr lang="fr-FR" sz="2000" dirty="0" smtClean="0">
                <a:solidFill>
                  <a:srgbClr val="0000FF"/>
                </a:solidFill>
              </a:rPr>
              <a:t>  formation and </a:t>
            </a:r>
            <a:r>
              <a:rPr lang="fr-FR" sz="2000" dirty="0" err="1" smtClean="0">
                <a:solidFill>
                  <a:srgbClr val="0000FF"/>
                </a:solidFill>
              </a:rPr>
              <a:t>precipitations</a:t>
            </a:r>
            <a:r>
              <a:rPr lang="fr-FR" sz="2000" dirty="0" smtClean="0">
                <a:solidFill>
                  <a:srgbClr val="0000FF"/>
                </a:solidFill>
              </a:rPr>
              <a:t>)</a:t>
            </a:r>
            <a:r>
              <a:rPr lang="fr-FR" sz="28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   	</a:t>
            </a:r>
            <a:r>
              <a:rPr lang="fr-FR" sz="2000" dirty="0" smtClean="0">
                <a:solidFill>
                  <a:srgbClr val="000000"/>
                </a:solidFill>
              </a:rPr>
              <a:t>- </a:t>
            </a:r>
            <a:r>
              <a:rPr lang="fr-FR" sz="2000" dirty="0" err="1" smtClean="0">
                <a:solidFill>
                  <a:srgbClr val="000000"/>
                </a:solidFill>
              </a:rPr>
              <a:t>Robust</a:t>
            </a:r>
            <a:r>
              <a:rPr lang="fr-FR" sz="2000" dirty="0" smtClean="0">
                <a:solidFill>
                  <a:srgbClr val="000000"/>
                </a:solidFill>
              </a:rPr>
              <a:t> and </a:t>
            </a:r>
            <a:r>
              <a:rPr lang="fr-FR" sz="2000" dirty="0" err="1" smtClean="0">
                <a:solidFill>
                  <a:srgbClr val="000000"/>
                </a:solidFill>
              </a:rPr>
              <a:t>physical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parametrisations</a:t>
            </a:r>
            <a:endParaRPr lang="fr-FR" sz="2000" dirty="0" smtClean="0"/>
          </a:p>
          <a:p>
            <a:r>
              <a:rPr lang="fr-FR" sz="2000" dirty="0" smtClean="0"/>
              <a:t>	- Fixing radius of </a:t>
            </a:r>
            <a:r>
              <a:rPr lang="fr-FR" sz="2000" dirty="0" err="1" smtClean="0"/>
              <a:t>cloud</a:t>
            </a:r>
            <a:r>
              <a:rPr lang="fr-FR" sz="2000" dirty="0" smtClean="0"/>
              <a:t> </a:t>
            </a:r>
            <a:r>
              <a:rPr lang="fr-FR" sz="2000" dirty="0" err="1" smtClean="0"/>
              <a:t>droplets</a:t>
            </a:r>
            <a:r>
              <a:rPr lang="fr-FR" sz="2000" dirty="0" smtClean="0"/>
              <a:t> (</a:t>
            </a:r>
            <a:r>
              <a:rPr lang="fr-FR" sz="2000" dirty="0" err="1" smtClean="0"/>
              <a:t>liq</a:t>
            </a:r>
            <a:r>
              <a:rPr lang="fr-FR" sz="2000" dirty="0" smtClean="0"/>
              <a:t>=12μm, </a:t>
            </a:r>
            <a:r>
              <a:rPr lang="fr-FR" sz="2000" dirty="0" err="1" smtClean="0"/>
              <a:t>ice</a:t>
            </a:r>
            <a:r>
              <a:rPr lang="fr-FR" sz="2000" dirty="0" smtClean="0"/>
              <a:t>=35μm)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3) 2-layer </a:t>
            </a:r>
            <a:r>
              <a:rPr lang="fr-FR" sz="2800" dirty="0" err="1" smtClean="0">
                <a:solidFill>
                  <a:srgbClr val="0000FF"/>
                </a:solidFill>
              </a:rPr>
              <a:t>slab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ocean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(</a:t>
            </a:r>
            <a:r>
              <a:rPr lang="fr-FR" sz="2000" dirty="0" err="1" smtClean="0">
                <a:solidFill>
                  <a:srgbClr val="0000FF"/>
                </a:solidFill>
              </a:rPr>
              <a:t>Codron</a:t>
            </a:r>
            <a:r>
              <a:rPr lang="fr-FR" sz="2000" dirty="0" smtClean="0">
                <a:solidFill>
                  <a:srgbClr val="0000FF"/>
                </a:solidFill>
              </a:rPr>
              <a:t> 2011)</a:t>
            </a:r>
            <a:r>
              <a:rPr lang="fr-FR" sz="2800" dirty="0" smtClean="0">
                <a:solidFill>
                  <a:srgbClr val="0000FF"/>
                </a:solidFill>
              </a:rPr>
              <a:t>:</a:t>
            </a:r>
            <a:endParaRPr lang="fr-FR" sz="2000" dirty="0" smtClean="0"/>
          </a:p>
          <a:p>
            <a:r>
              <a:rPr lang="fr-FR" sz="2000" dirty="0" smtClean="0"/>
              <a:t>	- </a:t>
            </a:r>
            <a:r>
              <a:rPr lang="fr-FR" sz="2000" dirty="0" err="1" smtClean="0"/>
              <a:t>Heat</a:t>
            </a:r>
            <a:r>
              <a:rPr lang="fr-FR" sz="2000" dirty="0" smtClean="0"/>
              <a:t> transport by diffusion and </a:t>
            </a:r>
            <a:r>
              <a:rPr lang="fr-FR" sz="2000" dirty="0" err="1" smtClean="0"/>
              <a:t>Ekman</a:t>
            </a:r>
            <a:r>
              <a:rPr lang="fr-FR" sz="2000" dirty="0" smtClean="0"/>
              <a:t> transport</a:t>
            </a:r>
          </a:p>
          <a:p>
            <a:r>
              <a:rPr lang="fr-FR" sz="2000" dirty="0" smtClean="0"/>
              <a:t>	- Convective </a:t>
            </a:r>
            <a:r>
              <a:rPr lang="fr-FR" sz="2000" dirty="0" err="1" smtClean="0"/>
              <a:t>adjustment</a:t>
            </a:r>
            <a:endParaRPr lang="fr-FR" sz="2000" dirty="0" smtClean="0"/>
          </a:p>
          <a:p>
            <a:r>
              <a:rPr lang="fr-FR" sz="2000" dirty="0" smtClean="0"/>
              <a:t>	- </a:t>
            </a:r>
            <a:r>
              <a:rPr lang="fr-FR" sz="2000" dirty="0" err="1" smtClean="0"/>
              <a:t>Dynamic</a:t>
            </a:r>
            <a:r>
              <a:rPr lang="fr-FR" sz="2000" dirty="0" smtClean="0"/>
              <a:t> </a:t>
            </a:r>
            <a:r>
              <a:rPr lang="fr-FR" sz="2000" dirty="0" err="1" smtClean="0"/>
              <a:t>sea</a:t>
            </a:r>
            <a:r>
              <a:rPr lang="fr-FR" sz="2000" dirty="0" smtClean="0"/>
              <a:t> </a:t>
            </a:r>
            <a:r>
              <a:rPr lang="fr-FR" sz="2000" dirty="0" err="1" smtClean="0"/>
              <a:t>ice</a:t>
            </a:r>
            <a:r>
              <a:rPr lang="fr-FR" sz="2000" dirty="0" smtClean="0"/>
              <a:t> </a:t>
            </a:r>
          </a:p>
          <a:p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A ‘‘</a:t>
            </a:r>
            <a:r>
              <a:rPr lang="fr-FR" sz="3200" dirty="0" err="1" smtClean="0">
                <a:solidFill>
                  <a:srgbClr val="FF0000"/>
                </a:solidFill>
              </a:rPr>
              <a:t>generic</a:t>
            </a:r>
            <a:r>
              <a:rPr lang="fr-FR" sz="3200" dirty="0" smtClean="0">
                <a:solidFill>
                  <a:srgbClr val="FF0000"/>
                </a:solidFill>
              </a:rPr>
              <a:t>’’ Global </a:t>
            </a:r>
            <a:r>
              <a:rPr lang="fr-FR" sz="3200" dirty="0" err="1" smtClean="0">
                <a:solidFill>
                  <a:srgbClr val="FF0000"/>
                </a:solidFill>
              </a:rPr>
              <a:t>climate</a:t>
            </a:r>
            <a:r>
              <a:rPr lang="fr-FR" sz="3200" dirty="0" smtClean="0">
                <a:solidFill>
                  <a:srgbClr val="FF0000"/>
                </a:solidFill>
              </a:rPr>
              <a:t> model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(LMDZ </a:t>
            </a:r>
            <a:r>
              <a:rPr lang="fr-FR" sz="3200" dirty="0" err="1" smtClean="0">
                <a:solidFill>
                  <a:srgbClr val="FF0000"/>
                </a:solidFill>
              </a:rPr>
              <a:t>Generic</a:t>
            </a:r>
            <a:r>
              <a:rPr lang="fr-FR" sz="3200" dirty="0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76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temperate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fr-FR" sz="4800" b="0" i="0" u="none" strike="noStrike" kern="1200" cap="none" spc="0" normalizeH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</a:t>
            </a:r>
            <a:r>
              <a:rPr kumimoji="0" lang="fr-FR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geological</a:t>
            </a:r>
            <a:r>
              <a:rPr kumimoji="0" lang="fr-FR" sz="4800" b="0" i="0" u="none" strike="noStrike" kern="1200" cap="none" spc="0" normalizeH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constraints</a:t>
            </a:r>
            <a:r>
              <a:rPr kumimoji="0" lang="fr-FR" sz="4800" b="0" i="0" u="none" strike="noStrike" kern="1200" cap="none" spc="0" normalizeH="0" noProof="0" dirty="0" smtClean="0">
                <a:ln>
                  <a:noFill/>
                </a:ln>
                <a:solidFill>
                  <a:srgbClr val="1BBA3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1BBA3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life-on-early-earth"/>
          <p:cNvPicPr>
            <a:picLocks noChangeAspect="1" noChangeArrowheads="1"/>
          </p:cNvPicPr>
          <p:nvPr/>
        </p:nvPicPr>
        <p:blipFill>
          <a:blip r:embed="rId2"/>
          <a:srcRect b="4991"/>
          <a:stretch>
            <a:fillRect/>
          </a:stretch>
        </p:blipFill>
        <p:spPr bwMode="auto">
          <a:xfrm>
            <a:off x="977900" y="1905000"/>
            <a:ext cx="717550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828800" y="5562600"/>
            <a:ext cx="54864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24576" y="5562599"/>
            <a:ext cx="513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00FF"/>
                </a:solidFill>
              </a:rPr>
              <a:t>Atmospheric</a:t>
            </a:r>
            <a:r>
              <a:rPr lang="fr-FR" sz="2400" dirty="0" smtClean="0">
                <a:solidFill>
                  <a:srgbClr val="0000FF"/>
                </a:solidFill>
              </a:rPr>
              <a:t> composition of </a:t>
            </a:r>
            <a:r>
              <a:rPr lang="fr-FR" sz="2400" dirty="0" err="1" smtClean="0">
                <a:solidFill>
                  <a:srgbClr val="0000FF"/>
                </a:solidFill>
              </a:rPr>
              <a:t>reference</a:t>
            </a:r>
            <a:r>
              <a:rPr lang="fr-FR" sz="2400" dirty="0" smtClean="0">
                <a:solidFill>
                  <a:srgbClr val="0000FF"/>
                </a:solidFill>
              </a:rPr>
              <a:t>: C0</a:t>
            </a:r>
            <a:r>
              <a:rPr lang="fr-FR" sz="2400" baseline="-25000" dirty="0" smtClean="0">
                <a:solidFill>
                  <a:srgbClr val="0000FF"/>
                </a:solidFill>
              </a:rPr>
              <a:t>2</a:t>
            </a:r>
            <a:r>
              <a:rPr lang="fr-FR" sz="2400" dirty="0" smtClean="0">
                <a:solidFill>
                  <a:srgbClr val="0000FF"/>
                </a:solidFill>
              </a:rPr>
              <a:t>=10 mb, CH</a:t>
            </a:r>
            <a:r>
              <a:rPr lang="fr-FR" sz="2400" baseline="-25000" dirty="0" smtClean="0">
                <a:solidFill>
                  <a:srgbClr val="0000FF"/>
                </a:solidFill>
              </a:rPr>
              <a:t>4</a:t>
            </a:r>
            <a:r>
              <a:rPr lang="fr-FR" sz="2400" dirty="0" smtClean="0">
                <a:solidFill>
                  <a:srgbClr val="0000FF"/>
                </a:solidFill>
              </a:rPr>
              <a:t>=2 mb, N</a:t>
            </a:r>
            <a:r>
              <a:rPr lang="fr-FR" sz="2400" baseline="-25000" dirty="0" smtClean="0">
                <a:solidFill>
                  <a:srgbClr val="0000FF"/>
                </a:solidFill>
              </a:rPr>
              <a:t>2</a:t>
            </a:r>
            <a:r>
              <a:rPr lang="fr-FR" sz="2400" dirty="0" smtClean="0">
                <a:solidFill>
                  <a:srgbClr val="0000FF"/>
                </a:solidFill>
              </a:rPr>
              <a:t>=1 bar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24000" y="4572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Maximal partial pressure of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2.5 Ga: 10-20 mb</a:t>
            </a:r>
          </a:p>
          <a:p>
            <a:r>
              <a:rPr lang="fr-FR" sz="2000" dirty="0" smtClean="0"/>
              <a:t>Maximal </a:t>
            </a:r>
            <a:r>
              <a:rPr lang="fr-FR" sz="2000" dirty="0" err="1" smtClean="0"/>
              <a:t>haze</a:t>
            </a:r>
            <a:r>
              <a:rPr lang="fr-FR" sz="2000" dirty="0" smtClean="0"/>
              <a:t> free CH</a:t>
            </a:r>
            <a:r>
              <a:rPr lang="fr-FR" sz="2000" baseline="-25000" dirty="0" smtClean="0"/>
              <a:t>4</a:t>
            </a:r>
            <a:r>
              <a:rPr lang="fr-FR" sz="2000" dirty="0" smtClean="0"/>
              <a:t>:CO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ratio: 0.1-0.3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753100" cy="42291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96000" y="403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Feulner</a:t>
            </a:r>
            <a:r>
              <a:rPr lang="fr-FR" dirty="0" smtClean="0"/>
              <a:t> 2012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43600" y="487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Domagal-Goldman</a:t>
            </a:r>
            <a:r>
              <a:rPr lang="fr-FR" dirty="0" smtClean="0"/>
              <a:t> et al 2008; </a:t>
            </a:r>
          </a:p>
          <a:p>
            <a:r>
              <a:rPr lang="fr-FR" dirty="0" smtClean="0"/>
              <a:t>Trainer et al 2006)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tsurf_2.5Ga_presentland_0.01_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00250" y="838200"/>
            <a:ext cx="5848350" cy="4617118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1752600" y="5391679"/>
            <a:ext cx="6248400" cy="13207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2" y="122238"/>
            <a:ext cx="8686800" cy="868362"/>
          </a:xfrm>
        </p:spPr>
        <p:txBody>
          <a:bodyPr>
            <a:normAutofit fontScale="90000"/>
          </a:bodyPr>
          <a:lstStyle/>
          <a:p>
            <a:r>
              <a:rPr lang="fr-FR" sz="3556" b="1" dirty="0" err="1" smtClean="0">
                <a:solidFill>
                  <a:srgbClr val="FF0000"/>
                </a:solidFill>
              </a:rPr>
              <a:t>Climate</a:t>
            </a:r>
            <a:r>
              <a:rPr lang="fr-FR" sz="3556" b="1" dirty="0" smtClean="0">
                <a:solidFill>
                  <a:srgbClr val="FF0000"/>
                </a:solidFill>
              </a:rPr>
              <a:t> </a:t>
            </a:r>
            <a:r>
              <a:rPr lang="fr-FR" sz="3556" b="1" dirty="0" err="1" smtClean="0">
                <a:solidFill>
                  <a:srgbClr val="FF0000"/>
                </a:solidFill>
              </a:rPr>
              <a:t>obtained</a:t>
            </a:r>
            <a:r>
              <a:rPr lang="fr-FR" sz="3556" b="1" dirty="0" smtClean="0">
                <a:solidFill>
                  <a:srgbClr val="FF0000"/>
                </a:solidFill>
              </a:rPr>
              <a:t> </a:t>
            </a:r>
            <a:r>
              <a:rPr lang="fr-FR" sz="3556" b="1" dirty="0" err="1" smtClean="0">
                <a:solidFill>
                  <a:srgbClr val="FF0000"/>
                </a:solidFill>
              </a:rPr>
              <a:t>with</a:t>
            </a:r>
            <a:r>
              <a:rPr lang="fr-FR" sz="3556" b="1" dirty="0" smtClean="0">
                <a:solidFill>
                  <a:srgbClr val="FF0000"/>
                </a:solidFill>
              </a:rPr>
              <a:t> </a:t>
            </a:r>
            <a:r>
              <a:rPr lang="fr-FR" sz="3556" b="1" dirty="0" err="1" smtClean="0">
                <a:solidFill>
                  <a:srgbClr val="FF0000"/>
                </a:solidFill>
              </a:rPr>
              <a:t>present</a:t>
            </a:r>
            <a:r>
              <a:rPr lang="fr-FR" sz="3556" b="1" dirty="0" smtClean="0">
                <a:solidFill>
                  <a:srgbClr val="FF0000"/>
                </a:solidFill>
              </a:rPr>
              <a:t> </a:t>
            </a:r>
            <a:r>
              <a:rPr lang="fr-FR" sz="3556" b="1" dirty="0" err="1" smtClean="0">
                <a:solidFill>
                  <a:srgbClr val="FF0000"/>
                </a:solidFill>
              </a:rPr>
              <a:t>day</a:t>
            </a:r>
            <a:r>
              <a:rPr lang="fr-FR" sz="3556" b="1" dirty="0" smtClean="0">
                <a:solidFill>
                  <a:srgbClr val="FF0000"/>
                </a:solidFill>
              </a:rPr>
              <a:t> lands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2667" dirty="0" smtClean="0">
                <a:solidFill>
                  <a:srgbClr val="000000"/>
                </a:solidFill>
              </a:rPr>
              <a:t>(simulations </a:t>
            </a:r>
            <a:r>
              <a:rPr lang="fr-FR" sz="2667" dirty="0" err="1" smtClean="0">
                <a:solidFill>
                  <a:srgbClr val="000000"/>
                </a:solidFill>
              </a:rPr>
              <a:t>at</a:t>
            </a:r>
            <a:r>
              <a:rPr lang="fr-FR" sz="2667" dirty="0" smtClean="0">
                <a:solidFill>
                  <a:srgbClr val="000000"/>
                </a:solidFill>
              </a:rPr>
              <a:t> 2.5 Ga </a:t>
            </a:r>
            <a:r>
              <a:rPr lang="fr-FR" sz="2667" dirty="0" err="1" smtClean="0">
                <a:solidFill>
                  <a:srgbClr val="000000"/>
                </a:solidFill>
              </a:rPr>
              <a:t>with</a:t>
            </a:r>
            <a:r>
              <a:rPr lang="fr-FR" sz="2667" dirty="0" smtClean="0">
                <a:solidFill>
                  <a:srgbClr val="000000"/>
                </a:solidFill>
              </a:rPr>
              <a:t> C0</a:t>
            </a:r>
            <a:r>
              <a:rPr lang="fr-FR" sz="2667" baseline="-25000" dirty="0" smtClean="0">
                <a:solidFill>
                  <a:srgbClr val="000000"/>
                </a:solidFill>
              </a:rPr>
              <a:t>2</a:t>
            </a:r>
            <a:r>
              <a:rPr lang="fr-FR" sz="2667" dirty="0" smtClean="0">
                <a:solidFill>
                  <a:srgbClr val="000000"/>
                </a:solidFill>
              </a:rPr>
              <a:t>=10 mb; CH</a:t>
            </a:r>
            <a:r>
              <a:rPr lang="fr-FR" sz="2667" baseline="-25000" dirty="0" smtClean="0">
                <a:solidFill>
                  <a:srgbClr val="000000"/>
                </a:solidFill>
              </a:rPr>
              <a:t>4</a:t>
            </a:r>
            <a:r>
              <a:rPr lang="fr-FR" sz="2667" dirty="0" smtClean="0">
                <a:solidFill>
                  <a:srgbClr val="000000"/>
                </a:solidFill>
              </a:rPr>
              <a:t>=2 mb)</a:t>
            </a:r>
            <a:endParaRPr lang="fr-FR" sz="2667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33800" y="4495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&lt;</a:t>
            </a:r>
            <a:r>
              <a:rPr lang="fr-FR" sz="2400" dirty="0" err="1" smtClean="0">
                <a:solidFill>
                  <a:srgbClr val="000000"/>
                </a:solidFill>
              </a:rPr>
              <a:t>Tsurf</a:t>
            </a:r>
            <a:r>
              <a:rPr lang="fr-FR" sz="2400" dirty="0" smtClean="0">
                <a:solidFill>
                  <a:srgbClr val="000000"/>
                </a:solidFill>
              </a:rPr>
              <a:t>&gt;=10.5°C 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28800" y="5391679"/>
            <a:ext cx="617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Colder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climate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than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today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FF"/>
                </a:solidFill>
              </a:rPr>
              <a:t> Continental </a:t>
            </a:r>
            <a:r>
              <a:rPr lang="fr-FR" sz="2400" dirty="0" err="1" smtClean="0">
                <a:solidFill>
                  <a:srgbClr val="0000FF"/>
                </a:solidFill>
              </a:rPr>
              <a:t>ices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at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high</a:t>
            </a:r>
            <a:r>
              <a:rPr lang="fr-FR" sz="2400" dirty="0" smtClean="0">
                <a:solidFill>
                  <a:srgbClr val="0000FF"/>
                </a:solidFill>
              </a:rPr>
              <a:t> latitudes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Maybe</a:t>
            </a:r>
            <a:r>
              <a:rPr lang="fr-FR" sz="2400" dirty="0" smtClean="0">
                <a:solidFill>
                  <a:srgbClr val="0000FF"/>
                </a:solidFill>
              </a:rPr>
              <a:t> acceptable </a:t>
            </a:r>
            <a:r>
              <a:rPr lang="fr-FR" sz="2400" dirty="0" err="1" smtClean="0">
                <a:solidFill>
                  <a:srgbClr val="0000FF"/>
                </a:solidFill>
              </a:rPr>
              <a:t>with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geological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constraints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19" name="Flèche vers la droite 18"/>
          <p:cNvSpPr/>
          <p:nvPr/>
        </p:nvSpPr>
        <p:spPr>
          <a:xfrm>
            <a:off x="457200" y="5782270"/>
            <a:ext cx="914400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19600" y="3962400"/>
            <a:ext cx="2590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surface_temp_noch4_article2_pre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6702120" cy="5115747"/>
          </a:xfrm>
          <a:prstGeom prst="rect">
            <a:avLst/>
          </a:prstGeom>
        </p:spPr>
      </p:pic>
      <p:sp>
        <p:nvSpPr>
          <p:cNvPr id="7" name="Accolade fermante 6"/>
          <p:cNvSpPr/>
          <p:nvPr/>
        </p:nvSpPr>
        <p:spPr>
          <a:xfrm>
            <a:off x="6096000" y="1981200"/>
            <a:ext cx="251377" cy="685800"/>
          </a:xfrm>
          <a:prstGeom prst="righ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77000" y="12192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76999" y="2057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76999" y="1219200"/>
            <a:ext cx="1447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C02=100 mb CH4=0-2 mb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76999" y="2082224"/>
            <a:ext cx="1447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C02=10 mb CH4=0-2 mb</a:t>
            </a:r>
            <a:endParaRPr lang="fr-FR" sz="1600" dirty="0"/>
          </a:p>
        </p:txBody>
      </p:sp>
      <p:sp>
        <p:nvSpPr>
          <p:cNvPr id="12" name="Accolade fermante 11"/>
          <p:cNvSpPr/>
          <p:nvPr/>
        </p:nvSpPr>
        <p:spPr>
          <a:xfrm>
            <a:off x="6096000" y="1219200"/>
            <a:ext cx="251377" cy="533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524000" y="5486400"/>
            <a:ext cx="63246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76400" y="5486400"/>
            <a:ext cx="62484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0000FF"/>
                </a:solidFill>
              </a:rPr>
              <a:t>Conditions for </a:t>
            </a:r>
            <a:r>
              <a:rPr lang="fr-FR" sz="2400" u="sng" dirty="0" err="1" smtClean="0">
                <a:solidFill>
                  <a:srgbClr val="0000FF"/>
                </a:solidFill>
              </a:rPr>
              <a:t>temperate</a:t>
            </a:r>
            <a:r>
              <a:rPr lang="fr-FR" sz="2400" u="sng" dirty="0" smtClean="0">
                <a:solidFill>
                  <a:srgbClr val="0000FF"/>
                </a:solidFill>
              </a:rPr>
              <a:t> </a:t>
            </a:r>
            <a:r>
              <a:rPr lang="fr-FR" sz="2400" u="sng" dirty="0" err="1" smtClean="0">
                <a:solidFill>
                  <a:srgbClr val="0000FF"/>
                </a:solidFill>
              </a:rPr>
              <a:t>climates</a:t>
            </a:r>
            <a:r>
              <a:rPr lang="fr-FR" sz="2400" u="sng" dirty="0" smtClean="0">
                <a:solidFill>
                  <a:srgbClr val="0000FF"/>
                </a:solidFill>
              </a:rPr>
              <a:t>: </a:t>
            </a:r>
          </a:p>
          <a:p>
            <a:r>
              <a:rPr lang="fr-FR" sz="2400" dirty="0" err="1" smtClean="0">
                <a:solidFill>
                  <a:srgbClr val="0000FF"/>
                </a:solidFill>
              </a:rPr>
              <a:t>Late-Archean</a:t>
            </a:r>
            <a:r>
              <a:rPr lang="fr-FR" sz="2400" dirty="0" smtClean="0">
                <a:solidFill>
                  <a:srgbClr val="0000FF"/>
                </a:solidFill>
              </a:rPr>
              <a:t>: CO2=10 mb and CH4=2 mb</a:t>
            </a:r>
          </a:p>
          <a:p>
            <a:r>
              <a:rPr lang="fr-FR" sz="2400" dirty="0" err="1" smtClean="0">
                <a:solidFill>
                  <a:srgbClr val="0000FF"/>
                </a:solidFill>
              </a:rPr>
              <a:t>Earlier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Archean</a:t>
            </a:r>
            <a:r>
              <a:rPr lang="fr-FR" sz="2400" dirty="0" smtClean="0">
                <a:solidFill>
                  <a:srgbClr val="0000FF"/>
                </a:solidFill>
              </a:rPr>
              <a:t>: CO2=100 mb and CH4=2 mb </a:t>
            </a:r>
          </a:p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FF0000"/>
                </a:solidFill>
              </a:rPr>
              <a:t>Effect</a:t>
            </a:r>
            <a:r>
              <a:rPr lang="fr-FR" sz="3200" b="1" dirty="0" smtClean="0">
                <a:solidFill>
                  <a:srgbClr val="FF0000"/>
                </a:solidFill>
              </a:rPr>
              <a:t> of </a:t>
            </a:r>
            <a:r>
              <a:rPr lang="fr-FR" sz="3200" b="1" dirty="0" err="1" smtClean="0">
                <a:solidFill>
                  <a:srgbClr val="FF0000"/>
                </a:solidFill>
              </a:rPr>
              <a:t>greenhouse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gases</a:t>
            </a:r>
            <a:r>
              <a:rPr lang="fr-FR" sz="3200" b="1" dirty="0" smtClean="0">
                <a:solidFill>
                  <a:srgbClr val="FF0000"/>
                </a:solidFill>
              </a:rPr>
              <a:t> (CO</a:t>
            </a:r>
            <a:r>
              <a:rPr lang="fr-FR" sz="32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3200" b="1" dirty="0" smtClean="0">
                <a:solidFill>
                  <a:srgbClr val="FF0000"/>
                </a:solidFill>
              </a:rPr>
              <a:t> and CH</a:t>
            </a:r>
            <a:r>
              <a:rPr lang="fr-FR" sz="3200" b="1" baseline="-25000" dirty="0" smtClean="0">
                <a:solidFill>
                  <a:srgbClr val="FF0000"/>
                </a:solidFill>
              </a:rPr>
              <a:t>4</a:t>
            </a:r>
            <a:r>
              <a:rPr lang="fr-FR" sz="3200" b="1" dirty="0" smtClean="0">
                <a:solidFill>
                  <a:srgbClr val="FF0000"/>
                </a:solidFill>
              </a:rPr>
              <a:t>) </a:t>
            </a:r>
            <a:endParaRPr lang="fr-FR" sz="3200" dirty="0"/>
          </a:p>
        </p:txBody>
      </p:sp>
      <p:sp>
        <p:nvSpPr>
          <p:cNvPr id="17" name="Accolade fermante 16"/>
          <p:cNvSpPr/>
          <p:nvPr/>
        </p:nvSpPr>
        <p:spPr>
          <a:xfrm>
            <a:off x="6096000" y="2819400"/>
            <a:ext cx="251377" cy="685800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476999" y="28956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476999" y="2920424"/>
            <a:ext cx="1447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C02=0.9 mb CH4=0-0.9 mb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1612466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Effet de la taille des gouttes nuageuse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3377" y="2256091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Rayon des </a:t>
            </a:r>
            <a:r>
              <a:rPr lang="fr-FR" sz="2400" dirty="0" err="1" smtClean="0"/>
              <a:t>goutelettes</a:t>
            </a:r>
            <a:r>
              <a:rPr lang="fr-FR" sz="2400" dirty="0" smtClean="0"/>
              <a:t>: 17 </a:t>
            </a:r>
            <a:r>
              <a:rPr lang="fr-FR" sz="2400" dirty="0" err="1" smtClean="0"/>
              <a:t>μm</a:t>
            </a:r>
            <a:endParaRPr lang="fr-FR" sz="2400" dirty="0" smtClean="0"/>
          </a:p>
          <a:p>
            <a:r>
              <a:rPr lang="fr-FR" sz="2400" dirty="0" smtClean="0"/>
              <a:t>(vs 12 </a:t>
            </a:r>
            <a:r>
              <a:rPr lang="fr-FR" sz="2400" dirty="0" err="1" smtClean="0"/>
              <a:t>μm</a:t>
            </a:r>
            <a:r>
              <a:rPr lang="fr-FR" sz="2400" dirty="0" smtClean="0"/>
              <a:t> aujourd’hui) </a:t>
            </a:r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194977" y="2501931"/>
            <a:ext cx="2286000" cy="468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94977" y="2440376"/>
            <a:ext cx="249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fr-FR" sz="2800" dirty="0" err="1" smtClean="0">
                <a:solidFill>
                  <a:srgbClr val="0000FF"/>
                </a:solidFill>
              </a:rPr>
              <a:t>Tsurf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smtClean="0">
                <a:solidFill>
                  <a:srgbClr val="0000FF"/>
                </a:solidFill>
                <a:cs typeface="Symbol" charset="2"/>
              </a:rPr>
              <a:t>≈ +7</a:t>
            </a:r>
            <a:r>
              <a:rPr lang="fr-FR" sz="2800" dirty="0" smtClean="0">
                <a:solidFill>
                  <a:srgbClr val="0000FF"/>
                </a:solidFill>
              </a:rPr>
              <a:t>°C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8" name="Flèche vers la droite 7"/>
          <p:cNvSpPr/>
          <p:nvPr/>
        </p:nvSpPr>
        <p:spPr>
          <a:xfrm>
            <a:off x="5128177" y="2501931"/>
            <a:ext cx="914400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76200" y="3560164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Effet de la pression atmosphérique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0600" y="41982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Doublement de la pression atmosphérique</a:t>
            </a:r>
            <a:endParaRPr lang="fr-FR" sz="2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194977" y="4339298"/>
            <a:ext cx="2286000" cy="468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94977" y="4277743"/>
            <a:ext cx="249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fr-FR" sz="2800" dirty="0" err="1" smtClean="0">
                <a:solidFill>
                  <a:srgbClr val="0000FF"/>
                </a:solidFill>
              </a:rPr>
              <a:t>Tsurf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smtClean="0">
                <a:solidFill>
                  <a:srgbClr val="0000FF"/>
                </a:solidFill>
                <a:cs typeface="Symbol" charset="2"/>
              </a:rPr>
              <a:t>≈ +7</a:t>
            </a:r>
            <a:r>
              <a:rPr lang="fr-FR" sz="2800" dirty="0" smtClean="0">
                <a:solidFill>
                  <a:srgbClr val="0000FF"/>
                </a:solidFill>
              </a:rPr>
              <a:t>°C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3" name="Flèche vers la droite 12"/>
          <p:cNvSpPr/>
          <p:nvPr/>
        </p:nvSpPr>
        <p:spPr>
          <a:xfrm>
            <a:off x="5128177" y="4339298"/>
            <a:ext cx="914400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533400" y="53800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Effet de la période de rotation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6167735"/>
            <a:ext cx="4226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Période de rotation à 4 Ga ≈ 14h</a:t>
            </a:r>
            <a:endParaRPr lang="fr-FR" sz="2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71177" y="6156430"/>
            <a:ext cx="2286000" cy="468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271177" y="6094875"/>
            <a:ext cx="249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fr-FR" sz="2800" dirty="0" err="1" smtClean="0">
                <a:solidFill>
                  <a:srgbClr val="0000FF"/>
                </a:solidFill>
              </a:rPr>
              <a:t>Tsurf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smtClean="0">
                <a:solidFill>
                  <a:srgbClr val="0000FF"/>
                </a:solidFill>
                <a:cs typeface="Symbol" charset="2"/>
              </a:rPr>
              <a:t>≈ -1</a:t>
            </a:r>
            <a:r>
              <a:rPr lang="fr-FR" sz="2800" dirty="0" smtClean="0">
                <a:solidFill>
                  <a:srgbClr val="0000FF"/>
                </a:solidFill>
              </a:rPr>
              <a:t>°C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8" name="Flèche vers la droite 17"/>
          <p:cNvSpPr/>
          <p:nvPr/>
        </p:nvSpPr>
        <p:spPr>
          <a:xfrm>
            <a:off x="5204377" y="6156430"/>
            <a:ext cx="914400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2400" y="76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Effet de la distribution des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continents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28800" y="792162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Terre sans continent</a:t>
            </a:r>
            <a:endParaRPr lang="fr-FR" sz="24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6194977" y="853717"/>
            <a:ext cx="2286000" cy="468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194977" y="792162"/>
            <a:ext cx="249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fr-FR" sz="2800" dirty="0" err="1" smtClean="0">
                <a:solidFill>
                  <a:srgbClr val="0000FF"/>
                </a:solidFill>
              </a:rPr>
              <a:t>Tsurf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smtClean="0">
                <a:solidFill>
                  <a:srgbClr val="0000FF"/>
                </a:solidFill>
                <a:cs typeface="Symbol" charset="2"/>
              </a:rPr>
              <a:t>≈ +3</a:t>
            </a:r>
            <a:r>
              <a:rPr lang="fr-FR" sz="2800" dirty="0" smtClean="0">
                <a:solidFill>
                  <a:srgbClr val="0000FF"/>
                </a:solidFill>
              </a:rPr>
              <a:t>°C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23" name="Flèche vers la droite 22"/>
          <p:cNvSpPr/>
          <p:nvPr/>
        </p:nvSpPr>
        <p:spPr>
          <a:xfrm>
            <a:off x="5128177" y="853717"/>
            <a:ext cx="914400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urple_ti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391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23DEFF"/>
                </a:solidFill>
              </a:rPr>
              <a:t>Structure thermique et dynamique de la basse troposphère de Titan</a:t>
            </a:r>
            <a:endParaRPr lang="fr-FR" dirty="0">
              <a:solidFill>
                <a:srgbClr val="23DEFF"/>
              </a:solidFill>
            </a:endParaRPr>
          </a:p>
        </p:txBody>
      </p:sp>
      <p:pic>
        <p:nvPicPr>
          <p:cNvPr id="5" name="Image 4" descr="titans-dunes.jpg"/>
          <p:cNvPicPr>
            <a:picLocks noChangeAspect="1"/>
          </p:cNvPicPr>
          <p:nvPr/>
        </p:nvPicPr>
        <p:blipFill>
          <a:blip r:embed="rId3"/>
          <a:srcRect l="21805" r="18171"/>
          <a:stretch>
            <a:fillRect/>
          </a:stretch>
        </p:blipFill>
        <p:spPr>
          <a:xfrm rot="1206132">
            <a:off x="5832093" y="4174590"/>
            <a:ext cx="3474110" cy="2627394"/>
          </a:xfrm>
          <a:prstGeom prst="rect">
            <a:avLst/>
          </a:prstGeom>
        </p:spPr>
      </p:pic>
      <p:pic>
        <p:nvPicPr>
          <p:cNvPr id="6" name="Image 5" descr="315387main_pia11802-516.jpg"/>
          <p:cNvPicPr>
            <a:picLocks noChangeAspect="1"/>
          </p:cNvPicPr>
          <p:nvPr/>
        </p:nvPicPr>
        <p:blipFill>
          <a:blip r:embed="rId4"/>
          <a:srcRect l="2747" r="5494"/>
          <a:stretch>
            <a:fillRect/>
          </a:stretch>
        </p:blipFill>
        <p:spPr>
          <a:xfrm rot="20942674">
            <a:off x="4630094" y="4479852"/>
            <a:ext cx="2244011" cy="323229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315200" cy="1752600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Benjamin Charnay</a:t>
            </a:r>
            <a:r>
              <a:rPr lang="fr-FR" dirty="0" smtClean="0">
                <a:solidFill>
                  <a:schemeClr val="bg1"/>
                </a:solidFill>
              </a:rPr>
              <a:t> et Sébastien </a:t>
            </a:r>
            <a:r>
              <a:rPr lang="fr-FR" dirty="0" err="1" smtClean="0">
                <a:solidFill>
                  <a:schemeClr val="bg1"/>
                </a:solidFill>
              </a:rPr>
              <a:t>Lebonnois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of a cold </a:t>
            </a:r>
            <a:r>
              <a:rPr kumimoji="0" lang="fr-FR" sz="4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</a:t>
            </a:r>
            <a:r>
              <a:rPr kumimoji="0" lang="fr-FR" sz="4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</a:t>
            </a:r>
            <a:endParaRPr kumimoji="0" lang="fr-FR" sz="4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257300"/>
            <a:ext cx="63500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lbedo_3.8Ga_900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1371600"/>
            <a:ext cx="7058136" cy="3990617"/>
          </a:xfr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Cold </a:t>
            </a:r>
            <a:r>
              <a:rPr lang="fr-FR" dirty="0" err="1" smtClean="0">
                <a:solidFill>
                  <a:srgbClr val="0000FF"/>
                </a:solidFill>
              </a:rPr>
              <a:t>climates</a:t>
            </a:r>
            <a:r>
              <a:rPr lang="fr-FR" dirty="0" smtClean="0">
                <a:solidFill>
                  <a:srgbClr val="0000FF"/>
                </a:solidFill>
              </a:rPr>
              <a:t> and </a:t>
            </a:r>
            <a:r>
              <a:rPr lang="fr-FR" dirty="0" err="1" smtClean="0">
                <a:solidFill>
                  <a:srgbClr val="0000FF"/>
                </a:solidFill>
              </a:rPr>
              <a:t>waterbelts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3400" y="990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(simulations </a:t>
            </a:r>
            <a:r>
              <a:rPr lang="fr-FR" sz="2400" dirty="0" err="1" smtClean="0">
                <a:solidFill>
                  <a:srgbClr val="000000"/>
                </a:solidFill>
              </a:rPr>
              <a:t>at</a:t>
            </a:r>
            <a:r>
              <a:rPr lang="fr-FR" sz="2400" dirty="0" smtClean="0">
                <a:solidFill>
                  <a:srgbClr val="000000"/>
                </a:solidFill>
              </a:rPr>
              <a:t> 3.8 Ga </a:t>
            </a:r>
            <a:r>
              <a:rPr lang="fr-FR" sz="2400" dirty="0" err="1" smtClean="0">
                <a:solidFill>
                  <a:srgbClr val="000000"/>
                </a:solidFill>
              </a:rPr>
              <a:t>with</a:t>
            </a:r>
            <a:r>
              <a:rPr lang="fr-FR" sz="2400" dirty="0" smtClean="0">
                <a:solidFill>
                  <a:srgbClr val="000000"/>
                </a:solidFill>
              </a:rPr>
              <a:t> C0</a:t>
            </a:r>
            <a:r>
              <a:rPr lang="fr-FR" sz="2400" baseline="-25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=0.9 mb; CH</a:t>
            </a:r>
            <a:r>
              <a:rPr lang="fr-FR" sz="2400" baseline="-25000" dirty="0" smtClean="0">
                <a:solidFill>
                  <a:srgbClr val="000000"/>
                </a:solidFill>
              </a:rPr>
              <a:t>4</a:t>
            </a:r>
            <a:r>
              <a:rPr lang="fr-FR" sz="2400" dirty="0" smtClean="0">
                <a:solidFill>
                  <a:srgbClr val="000000"/>
                </a:solidFill>
              </a:rPr>
              <a:t>=0.9 mb; no land)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84674" y="5090278"/>
            <a:ext cx="348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&lt;</a:t>
            </a:r>
            <a:r>
              <a:rPr lang="fr-FR" sz="2400" dirty="0" err="1" smtClean="0">
                <a:solidFill>
                  <a:srgbClr val="000000"/>
                </a:solidFill>
              </a:rPr>
              <a:t>Tsurf</a:t>
            </a:r>
            <a:r>
              <a:rPr lang="fr-FR" sz="2400" dirty="0" smtClean="0">
                <a:solidFill>
                  <a:srgbClr val="000000"/>
                </a:solidFill>
              </a:rPr>
              <a:t>&gt; = -18°C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066800" y="990599"/>
            <a:ext cx="7010400" cy="1754327"/>
          </a:xfrm>
          <a:prstGeom prst="roundRect">
            <a:avLst/>
          </a:prstGeom>
          <a:solidFill>
            <a:srgbClr val="FCE79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066800" y="2895601"/>
            <a:ext cx="7010400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066800" y="4495800"/>
            <a:ext cx="7010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066800" y="5628382"/>
            <a:ext cx="7010400" cy="1001018"/>
          </a:xfrm>
          <a:prstGeom prst="roundRect">
            <a:avLst/>
          </a:prstGeom>
          <a:solidFill>
            <a:srgbClr val="E44F4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95400" y="990600"/>
            <a:ext cx="662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Warming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processes</a:t>
            </a:r>
            <a:r>
              <a:rPr lang="fr-FR" sz="2400" b="1" dirty="0" smtClean="0"/>
              <a:t>:</a:t>
            </a:r>
          </a:p>
          <a:p>
            <a:pPr>
              <a:buFont typeface="Arial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Methane</a:t>
            </a:r>
            <a:r>
              <a:rPr lang="fr-FR" sz="2000" dirty="0" smtClean="0"/>
              <a:t> (2000 ppm):</a:t>
            </a:r>
            <a:endParaRPr lang="fr-FR" sz="2000" baseline="-25000" dirty="0" smtClean="0"/>
          </a:p>
          <a:p>
            <a:pPr>
              <a:buFont typeface="Arial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Reduction</a:t>
            </a:r>
            <a:r>
              <a:rPr lang="fr-FR" sz="2000" dirty="0" smtClean="0"/>
              <a:t> of land:</a:t>
            </a:r>
          </a:p>
          <a:p>
            <a:pPr>
              <a:buFont typeface="Arial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Larger</a:t>
            </a:r>
            <a:r>
              <a:rPr lang="fr-FR" sz="2000" dirty="0" smtClean="0"/>
              <a:t> </a:t>
            </a:r>
            <a:r>
              <a:rPr lang="fr-FR" sz="2000" dirty="0" err="1" smtClean="0"/>
              <a:t>droplet</a:t>
            </a:r>
            <a:r>
              <a:rPr lang="fr-FR" sz="2000" dirty="0" smtClean="0"/>
              <a:t> size:</a:t>
            </a:r>
          </a:p>
          <a:p>
            <a:pPr>
              <a:buFont typeface="Arial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fr-FR" sz="2000" dirty="0" err="1" smtClean="0"/>
              <a:t>atmospheric</a:t>
            </a:r>
            <a:r>
              <a:rPr lang="fr-FR" sz="2000" dirty="0" smtClean="0"/>
              <a:t> pressure: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48201" y="1598712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Symbol" charset="2"/>
                <a:cs typeface="Symbol" charset="2"/>
              </a:rPr>
              <a:t>D</a:t>
            </a:r>
            <a:r>
              <a:rPr lang="fr-FR" sz="2400" dirty="0" err="1" smtClean="0"/>
              <a:t>Tsurf</a:t>
            </a:r>
            <a:r>
              <a:rPr lang="fr-FR" sz="2400" dirty="0" smtClean="0"/>
              <a:t> </a:t>
            </a:r>
            <a:r>
              <a:rPr lang="fr-FR" sz="2400" dirty="0" smtClean="0">
                <a:cs typeface="Symbol" charset="2"/>
              </a:rPr>
              <a:t>&lt; +4°C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648200" y="1900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fr-FR" sz="2400" dirty="0" err="1" smtClean="0">
                <a:solidFill>
                  <a:srgbClr val="000000"/>
                </a:solidFill>
              </a:rPr>
              <a:t>Tsurf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≈ +</a:t>
            </a:r>
            <a:r>
              <a:rPr lang="fr-FR" sz="2400" dirty="0" smtClean="0">
                <a:solidFill>
                  <a:srgbClr val="000000"/>
                </a:solidFill>
                <a:cs typeface="Symbol" charset="2"/>
              </a:rPr>
              <a:t>7</a:t>
            </a:r>
            <a:r>
              <a:rPr lang="fr-FR" sz="2400" dirty="0" smtClean="0">
                <a:solidFill>
                  <a:srgbClr val="000000"/>
                </a:solidFill>
              </a:rPr>
              <a:t>°C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8200" y="2205335"/>
            <a:ext cx="249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fr-FR" sz="2400" dirty="0" err="1" smtClean="0">
                <a:solidFill>
                  <a:srgbClr val="000000"/>
                </a:solidFill>
              </a:rPr>
              <a:t>Tsurf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≈ +</a:t>
            </a:r>
            <a:r>
              <a:rPr lang="fr-FR" sz="2400" dirty="0" smtClean="0">
                <a:solidFill>
                  <a:srgbClr val="000000"/>
                </a:solidFill>
                <a:cs typeface="Symbol" charset="2"/>
              </a:rPr>
              <a:t>7</a:t>
            </a:r>
            <a:r>
              <a:rPr lang="fr-FR" sz="2400" dirty="0" smtClean="0">
                <a:solidFill>
                  <a:srgbClr val="000000"/>
                </a:solidFill>
              </a:rPr>
              <a:t>°C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5400" y="2895600"/>
            <a:ext cx="685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Conditions for </a:t>
            </a:r>
            <a:r>
              <a:rPr lang="fr-FR" sz="2400" b="1" dirty="0" err="1" smtClean="0"/>
              <a:t>temperate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climates</a:t>
            </a:r>
            <a:r>
              <a:rPr lang="fr-FR" sz="2400" b="1" dirty="0" smtClean="0"/>
              <a:t>:</a:t>
            </a:r>
          </a:p>
          <a:p>
            <a:r>
              <a:rPr lang="fr-FR" sz="2000" dirty="0" err="1" smtClean="0">
                <a:solidFill>
                  <a:srgbClr val="000000"/>
                </a:solidFill>
              </a:rPr>
              <a:t>Late-Archean</a:t>
            </a:r>
            <a:r>
              <a:rPr lang="fr-FR" sz="2000" dirty="0" smtClean="0">
                <a:solidFill>
                  <a:srgbClr val="000000"/>
                </a:solidFill>
              </a:rPr>
              <a:t>: CO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r>
              <a:rPr lang="fr-FR" sz="2000" dirty="0" smtClean="0">
                <a:solidFill>
                  <a:srgbClr val="000000"/>
                </a:solidFill>
              </a:rPr>
              <a:t>=10 mb and CH</a:t>
            </a:r>
            <a:r>
              <a:rPr lang="fr-FR" sz="2000" baseline="-25000" dirty="0" smtClean="0">
                <a:solidFill>
                  <a:srgbClr val="000000"/>
                </a:solidFill>
              </a:rPr>
              <a:t>4</a:t>
            </a:r>
            <a:r>
              <a:rPr lang="fr-FR" sz="2000" dirty="0" smtClean="0">
                <a:solidFill>
                  <a:srgbClr val="000000"/>
                </a:solidFill>
              </a:rPr>
              <a:t>=2 mb</a:t>
            </a:r>
          </a:p>
          <a:p>
            <a:r>
              <a:rPr lang="fr-FR" sz="2000" dirty="0" err="1" smtClean="0">
                <a:solidFill>
                  <a:srgbClr val="000000"/>
                </a:solidFill>
              </a:rPr>
              <a:t>Earlier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Archean</a:t>
            </a:r>
            <a:r>
              <a:rPr lang="fr-FR" sz="2000" dirty="0" smtClean="0">
                <a:solidFill>
                  <a:srgbClr val="000000"/>
                </a:solidFill>
              </a:rPr>
              <a:t>: CO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r>
              <a:rPr lang="fr-FR" sz="2000" dirty="0" smtClean="0">
                <a:solidFill>
                  <a:srgbClr val="000000"/>
                </a:solidFill>
              </a:rPr>
              <a:t>=100 mb and CH</a:t>
            </a:r>
            <a:r>
              <a:rPr lang="fr-FR" sz="2000" baseline="-25000" dirty="0" smtClean="0">
                <a:solidFill>
                  <a:srgbClr val="000000"/>
                </a:solidFill>
              </a:rPr>
              <a:t>4</a:t>
            </a:r>
            <a:r>
              <a:rPr lang="fr-FR" sz="2000" dirty="0" smtClean="0">
                <a:solidFill>
                  <a:srgbClr val="000000"/>
                </a:solidFill>
              </a:rPr>
              <a:t>=2 mb or  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a combinaison of </a:t>
            </a:r>
            <a:r>
              <a:rPr lang="fr-FR" sz="2000" dirty="0" err="1" smtClean="0">
                <a:solidFill>
                  <a:srgbClr val="000000"/>
                </a:solidFill>
              </a:rPr>
              <a:t>warming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processes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95400" y="4495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Cold </a:t>
            </a:r>
            <a:r>
              <a:rPr lang="fr-FR" sz="2400" b="1" dirty="0" err="1" smtClean="0"/>
              <a:t>climates</a:t>
            </a:r>
            <a:r>
              <a:rPr lang="fr-FR" sz="2400" b="1" dirty="0" smtClean="0"/>
              <a:t>: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Resistance </a:t>
            </a:r>
            <a:r>
              <a:rPr lang="fr-FR" sz="2000" dirty="0" err="1" smtClean="0">
                <a:solidFill>
                  <a:srgbClr val="000000"/>
                </a:solidFill>
              </a:rPr>
              <a:t>against</a:t>
            </a:r>
            <a:r>
              <a:rPr lang="fr-FR" sz="2000" dirty="0" smtClean="0">
                <a:solidFill>
                  <a:srgbClr val="000000"/>
                </a:solidFill>
              </a:rPr>
              <a:t> full glaciation </a:t>
            </a:r>
            <a:r>
              <a:rPr lang="fr-FR" sz="2000" dirty="0" err="1" smtClean="0">
                <a:solidFill>
                  <a:srgbClr val="000000"/>
                </a:solidFill>
              </a:rPr>
              <a:t>with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less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than</a:t>
            </a:r>
            <a:r>
              <a:rPr lang="fr-FR" sz="2000" dirty="0" smtClean="0">
                <a:solidFill>
                  <a:srgbClr val="000000"/>
                </a:solidFill>
              </a:rPr>
              <a:t> 1 mb of CO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endParaRPr lang="fr-FR" sz="20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95400" y="570755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Hot </a:t>
            </a:r>
            <a:r>
              <a:rPr lang="fr-FR" sz="2400" b="1" dirty="0" err="1" smtClean="0"/>
              <a:t>climates</a:t>
            </a:r>
            <a:r>
              <a:rPr lang="fr-FR" sz="2400" b="1" dirty="0" smtClean="0"/>
              <a:t>:</a:t>
            </a:r>
          </a:p>
          <a:p>
            <a:r>
              <a:rPr lang="fr-FR" sz="2000" dirty="0" err="1" smtClean="0"/>
              <a:t>Oceans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70°C </a:t>
            </a:r>
            <a:r>
              <a:rPr lang="fr-FR" sz="2000" dirty="0" err="1" smtClean="0"/>
              <a:t>obtained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1 bar of CO</a:t>
            </a:r>
            <a:r>
              <a:rPr lang="fr-FR" sz="2000" baseline="-25000" dirty="0" smtClean="0"/>
              <a:t>2</a:t>
            </a:r>
            <a:endParaRPr lang="fr-FR" sz="20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4648200" y="1295400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Symbol" charset="2"/>
                <a:cs typeface="Symbol" charset="2"/>
              </a:rPr>
              <a:t>D</a:t>
            </a:r>
            <a:r>
              <a:rPr lang="fr-FR" sz="2400" dirty="0" err="1" smtClean="0"/>
              <a:t>Tsurf</a:t>
            </a:r>
            <a:r>
              <a:rPr lang="fr-FR" sz="2400" dirty="0" smtClean="0"/>
              <a:t> ≈ +</a:t>
            </a:r>
            <a:r>
              <a:rPr lang="fr-FR" sz="2400" dirty="0" smtClean="0">
                <a:cs typeface="Symbol" charset="2"/>
              </a:rPr>
              <a:t>14°C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152400"/>
            <a:ext cx="72390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3600" dirty="0" smtClean="0">
                <a:solidFill>
                  <a:srgbClr val="FFFFFF"/>
                </a:solidFill>
              </a:rPr>
              <a:t>Perspective: joindre les 2 bouts!</a:t>
            </a:r>
          </a:p>
          <a:p>
            <a:pPr algn="ctr">
              <a:buNone/>
            </a:pPr>
            <a:r>
              <a:rPr lang="fr-FR" sz="2800" dirty="0" smtClean="0">
                <a:solidFill>
                  <a:srgbClr val="FFFFFF"/>
                </a:solidFill>
              </a:rPr>
              <a:t>Formation, dynamique et </a:t>
            </a:r>
            <a:r>
              <a:rPr lang="fr-FR" sz="2800" dirty="0" err="1" smtClean="0">
                <a:solidFill>
                  <a:srgbClr val="FFFFFF"/>
                </a:solidFill>
              </a:rPr>
              <a:t>anti-effet</a:t>
            </a:r>
            <a:r>
              <a:rPr lang="fr-FR" sz="2800" dirty="0" smtClean="0">
                <a:solidFill>
                  <a:srgbClr val="FFFFFF"/>
                </a:solidFill>
              </a:rPr>
              <a:t> de serre des brumes organiques sur la Terre primitive. </a:t>
            </a:r>
            <a:endParaRPr lang="fr-FR" sz="280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40251"/>
            <a:ext cx="5410200" cy="501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" y="329624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Description of the model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palais"/>
          <p:cNvPicPr>
            <a:picLocks noChangeAspect="1" noChangeArrowheads="1"/>
          </p:cNvPicPr>
          <p:nvPr/>
        </p:nvPicPr>
        <p:blipFill>
          <a:blip r:embed="rId2"/>
          <a:srcRect l="10806"/>
          <a:stretch>
            <a:fillRect/>
          </a:stretch>
        </p:blipFill>
        <p:spPr bwMode="auto">
          <a:xfrm>
            <a:off x="5334000" y="355727"/>
            <a:ext cx="3252788" cy="3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57200" y="1071801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00FF"/>
                </a:solidFill>
              </a:rPr>
              <a:t>3D Titan IPSL GCM</a:t>
            </a: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Altitudes </a:t>
            </a:r>
            <a:r>
              <a:rPr lang="fr-FR" sz="2000" dirty="0" err="1" smtClean="0">
                <a:solidFill>
                  <a:srgbClr val="008000"/>
                </a:solidFill>
              </a:rPr>
              <a:t>from</a:t>
            </a:r>
            <a:r>
              <a:rPr lang="fr-FR" sz="2000" dirty="0" smtClean="0">
                <a:solidFill>
                  <a:srgbClr val="008000"/>
                </a:solidFill>
              </a:rPr>
              <a:t> surface to 500 km </a:t>
            </a: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McKay radiative code</a:t>
            </a: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Mellor-Yamada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boundary</a:t>
            </a:r>
            <a:r>
              <a:rPr lang="fr-FR" sz="2000" dirty="0" smtClean="0">
                <a:solidFill>
                  <a:srgbClr val="008000"/>
                </a:solidFill>
              </a:rPr>
              <a:t> layer </a:t>
            </a:r>
            <a:r>
              <a:rPr lang="fr-FR" sz="2000" dirty="0" err="1" smtClean="0">
                <a:solidFill>
                  <a:srgbClr val="008000"/>
                </a:solidFill>
              </a:rPr>
              <a:t>scheme</a:t>
            </a:r>
            <a:endParaRPr lang="fr-FR" sz="20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Aerosol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microphysics</a:t>
            </a:r>
            <a:endParaRPr lang="fr-FR" sz="20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Diurnal cycle</a:t>
            </a: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Gravitationnal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</a:rPr>
              <a:t>tides</a:t>
            </a:r>
            <a:endParaRPr lang="fr-FR" sz="20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No </a:t>
            </a:r>
            <a:r>
              <a:rPr lang="fr-FR" sz="2000" dirty="0" err="1" smtClean="0">
                <a:solidFill>
                  <a:srgbClr val="008000"/>
                </a:solidFill>
              </a:rPr>
              <a:t>methane</a:t>
            </a:r>
            <a:r>
              <a:rPr lang="fr-FR" sz="2000" dirty="0" smtClean="0">
                <a:solidFill>
                  <a:srgbClr val="008000"/>
                </a:solidFill>
              </a:rPr>
              <a:t> cycle</a:t>
            </a: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8000"/>
                </a:solidFill>
              </a:rPr>
              <a:t> No </a:t>
            </a:r>
            <a:r>
              <a:rPr lang="fr-FR" sz="2000" smtClean="0">
                <a:solidFill>
                  <a:srgbClr val="008000"/>
                </a:solidFill>
              </a:rPr>
              <a:t>topography</a:t>
            </a:r>
            <a:r>
              <a:rPr lang="fr-FR" sz="2000" smtClean="0">
                <a:solidFill>
                  <a:srgbClr val="0000FF"/>
                </a:solidFill>
              </a:rPr>
              <a:t> </a:t>
            </a:r>
            <a:endParaRPr lang="fr-FR" sz="2000" dirty="0">
              <a:solidFill>
                <a:srgbClr val="0000FF"/>
              </a:solidFill>
            </a:endParaRPr>
          </a:p>
        </p:txBody>
      </p:sp>
      <p:grpSp>
        <p:nvGrpSpPr>
          <p:cNvPr id="3" name="Grouper 6"/>
          <p:cNvGrpSpPr/>
          <p:nvPr/>
        </p:nvGrpSpPr>
        <p:grpSpPr>
          <a:xfrm>
            <a:off x="609600" y="4572000"/>
            <a:ext cx="8001000" cy="2091392"/>
            <a:chOff x="609600" y="1066800"/>
            <a:chExt cx="8001000" cy="2091392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09600" y="1066800"/>
              <a:ext cx="8001000" cy="17543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14400" y="1219200"/>
              <a:ext cx="4038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u="sng" dirty="0" err="1" smtClean="0">
                  <a:solidFill>
                    <a:srgbClr val="3366FF"/>
                  </a:solidFill>
                </a:rPr>
                <a:t>Grid</a:t>
              </a:r>
              <a:r>
                <a:rPr lang="fr-FR" sz="2400" b="1" u="sng" dirty="0" smtClean="0">
                  <a:solidFill>
                    <a:srgbClr val="3366FF"/>
                  </a:solidFill>
                </a:rPr>
                <a:t> </a:t>
              </a:r>
              <a:r>
                <a:rPr lang="fr-FR" sz="2400" b="1" u="sng" dirty="0" err="1" smtClean="0">
                  <a:solidFill>
                    <a:srgbClr val="3366FF"/>
                  </a:solidFill>
                </a:rPr>
                <a:t>parameters</a:t>
              </a:r>
              <a:r>
                <a:rPr lang="fr-FR" sz="2000" b="1" u="sng" dirty="0" smtClean="0">
                  <a:solidFill>
                    <a:srgbClr val="3366FF"/>
                  </a:solidFill>
                </a:rPr>
                <a:t>:</a:t>
              </a:r>
            </a:p>
            <a:p>
              <a:r>
                <a:rPr lang="fr-FR" sz="2000" dirty="0" err="1" smtClean="0"/>
                <a:t>Resolution</a:t>
              </a:r>
              <a:r>
                <a:rPr lang="fr-FR" sz="2000" dirty="0" smtClean="0"/>
                <a:t> = 32*48</a:t>
              </a:r>
            </a:p>
            <a:p>
              <a:r>
                <a:rPr lang="fr-FR" sz="2000" dirty="0" smtClean="0"/>
                <a:t>Vertical </a:t>
              </a:r>
              <a:r>
                <a:rPr lang="fr-FR" sz="2000" dirty="0" err="1" smtClean="0"/>
                <a:t>resolution</a:t>
              </a:r>
              <a:r>
                <a:rPr lang="fr-FR" sz="2000" dirty="0" smtClean="0"/>
                <a:t> = 72 </a:t>
              </a:r>
              <a:r>
                <a:rPr lang="fr-FR" sz="2000" dirty="0" err="1" smtClean="0"/>
                <a:t>levels</a:t>
              </a:r>
              <a:r>
                <a:rPr lang="fr-FR" sz="2000" dirty="0" smtClean="0"/>
                <a:t> </a:t>
              </a:r>
            </a:p>
            <a:p>
              <a:r>
                <a:rPr lang="fr-FR" sz="2000" dirty="0" smtClean="0"/>
                <a:t>First </a:t>
              </a:r>
              <a:r>
                <a:rPr lang="fr-FR" sz="2000" dirty="0" err="1" smtClean="0"/>
                <a:t>level</a:t>
              </a:r>
              <a:r>
                <a:rPr lang="fr-FR" sz="2000" dirty="0" smtClean="0"/>
                <a:t>= 10 m</a:t>
              </a:r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876800" y="1066800"/>
              <a:ext cx="3733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u="sng" dirty="0" err="1" smtClean="0">
                  <a:solidFill>
                    <a:srgbClr val="3366FF"/>
                  </a:solidFill>
                </a:rPr>
                <a:t>Physical</a:t>
              </a:r>
              <a:r>
                <a:rPr lang="fr-FR" sz="2400" b="1" u="sng" dirty="0" smtClean="0">
                  <a:solidFill>
                    <a:srgbClr val="3366FF"/>
                  </a:solidFill>
                </a:rPr>
                <a:t> </a:t>
              </a:r>
              <a:r>
                <a:rPr lang="fr-FR" sz="2400" b="1" u="sng" dirty="0" err="1" smtClean="0">
                  <a:solidFill>
                    <a:srgbClr val="3366FF"/>
                  </a:solidFill>
                </a:rPr>
                <a:t>parameters</a:t>
              </a:r>
              <a:r>
                <a:rPr lang="fr-FR" sz="2400" b="1" u="sng" dirty="0" smtClean="0">
                  <a:solidFill>
                    <a:srgbClr val="3366FF"/>
                  </a:solidFill>
                </a:rPr>
                <a:t>:</a:t>
              </a:r>
            </a:p>
            <a:p>
              <a:r>
                <a:rPr lang="fr-FR" sz="2000" dirty="0" err="1" smtClean="0"/>
                <a:t>Albedo</a:t>
              </a:r>
              <a:r>
                <a:rPr lang="fr-FR" sz="2000" dirty="0" smtClean="0"/>
                <a:t> = 0.15</a:t>
              </a:r>
            </a:p>
            <a:p>
              <a:r>
                <a:rPr lang="fr-FR" sz="2000" dirty="0" smtClean="0"/>
                <a:t>Thermal </a:t>
              </a:r>
              <a:r>
                <a:rPr lang="fr-FR" sz="2000" dirty="0" err="1" smtClean="0"/>
                <a:t>inertia</a:t>
              </a:r>
              <a:r>
                <a:rPr lang="fr-FR" sz="2000" dirty="0" smtClean="0"/>
                <a:t> = 400 J m</a:t>
              </a:r>
              <a:r>
                <a:rPr lang="fr-FR" sz="2000" baseline="30000" dirty="0" smtClean="0"/>
                <a:t>-2</a:t>
              </a:r>
              <a:r>
                <a:rPr lang="fr-FR" sz="2000" dirty="0" smtClean="0"/>
                <a:t> K</a:t>
              </a:r>
              <a:r>
                <a:rPr lang="fr-FR" sz="2000" baseline="30000" dirty="0" smtClean="0"/>
                <a:t>-1</a:t>
              </a:r>
              <a:r>
                <a:rPr lang="fr-FR" sz="2000" dirty="0" smtClean="0"/>
                <a:t> s</a:t>
              </a:r>
              <a:r>
                <a:rPr lang="fr-FR" sz="2000" baseline="30000" dirty="0" smtClean="0"/>
                <a:t>-1/2</a:t>
              </a:r>
            </a:p>
            <a:p>
              <a:r>
                <a:rPr lang="fr-FR" sz="2000" dirty="0" err="1" smtClean="0"/>
                <a:t>Emissivity</a:t>
              </a:r>
              <a:r>
                <a:rPr lang="fr-FR" sz="2000" dirty="0" smtClean="0"/>
                <a:t> = 0.95</a:t>
              </a:r>
            </a:p>
            <a:p>
              <a:r>
                <a:rPr lang="fr-FR" sz="2000" dirty="0" err="1" smtClean="0"/>
                <a:t>Rugosity</a:t>
              </a:r>
              <a:r>
                <a:rPr lang="fr-FR" sz="2000" dirty="0" smtClean="0"/>
                <a:t> = 0.005 m</a:t>
              </a:r>
              <a:endParaRPr lang="fr-FR" sz="2000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 l="48640"/>
            <a:stretch>
              <a:fillRect/>
            </a:stretch>
          </p:blipFill>
          <p:spPr bwMode="auto">
            <a:xfrm>
              <a:off x="3256912" y="1066800"/>
              <a:ext cx="934088" cy="87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apse_ratep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96" y="1219200"/>
            <a:ext cx="4674804" cy="34650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38400" y="4814669"/>
            <a:ext cx="487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Gradient adiabatique:</a:t>
            </a:r>
            <a:r>
              <a:rPr lang="fr-FR" dirty="0" smtClean="0"/>
              <a:t> </a:t>
            </a:r>
            <a:r>
              <a:rPr lang="fr-FR" sz="2000" i="1" dirty="0" err="1" smtClean="0">
                <a:latin typeface="Symbol" charset="2"/>
                <a:cs typeface="Symbol" charset="2"/>
              </a:rPr>
              <a:t>G</a:t>
            </a:r>
            <a:r>
              <a:rPr lang="fr-FR" sz="2000" i="1" baseline="-25000" dirty="0" err="1" smtClean="0">
                <a:cs typeface="Symbol" charset="2"/>
              </a:rPr>
              <a:t>dry</a:t>
            </a:r>
            <a:r>
              <a:rPr lang="fr-FR" sz="2000" i="1" dirty="0" smtClean="0">
                <a:latin typeface="Symbol" charset="2"/>
                <a:cs typeface="Symbol" charset="2"/>
              </a:rPr>
              <a:t> </a:t>
            </a:r>
            <a:r>
              <a:rPr lang="fr-FR" sz="2000" dirty="0" smtClean="0"/>
              <a:t>=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-g/c</a:t>
            </a:r>
            <a:r>
              <a:rPr lang="fr-FR" sz="2000" i="1" baseline="-25000" dirty="0" err="1" smtClean="0"/>
              <a:t>p</a:t>
            </a:r>
            <a:r>
              <a:rPr lang="fr-FR" sz="2000" i="1" dirty="0" smtClean="0"/>
              <a:t> </a:t>
            </a:r>
            <a:r>
              <a:rPr lang="fr-FR" sz="2000" dirty="0" smtClean="0">
                <a:latin typeface="Symbol" charset="2"/>
                <a:cs typeface="Symbol" charset="2"/>
              </a:rPr>
              <a:t>≈</a:t>
            </a:r>
            <a:r>
              <a:rPr lang="fr-FR" sz="2000" dirty="0" smtClean="0"/>
              <a:t> -1. 31 K/km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47800" y="228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Structure thermique au site d’ Huygens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Données HASI (9:47 </a:t>
            </a:r>
            <a:r>
              <a:rPr lang="fr-FR" sz="2800" dirty="0" err="1" smtClean="0">
                <a:solidFill>
                  <a:srgbClr val="FF0000"/>
                </a:solidFill>
              </a:rPr>
              <a:t>a.m</a:t>
            </a:r>
            <a:r>
              <a:rPr lang="fr-FR" sz="2800" dirty="0" smtClean="0">
                <a:solidFill>
                  <a:srgbClr val="FF0000"/>
                </a:solidFill>
              </a:rPr>
              <a:t>, </a:t>
            </a:r>
            <a:r>
              <a:rPr lang="fr-FR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fr-FR" sz="2800" dirty="0" smtClean="0">
                <a:solidFill>
                  <a:srgbClr val="FF0000"/>
                </a:solidFill>
              </a:rPr>
              <a:t>=10.3°S)</a:t>
            </a:r>
            <a:endParaRPr lang="fr-FR" sz="2800" dirty="0">
              <a:solidFill>
                <a:srgbClr val="FF0000"/>
              </a:solidFill>
            </a:endParaRPr>
          </a:p>
        </p:txBody>
      </p:sp>
      <p:grpSp>
        <p:nvGrpSpPr>
          <p:cNvPr id="2" name="Grouper 13"/>
          <p:cNvGrpSpPr/>
          <p:nvPr/>
        </p:nvGrpSpPr>
        <p:grpSpPr>
          <a:xfrm>
            <a:off x="1600200" y="5410200"/>
            <a:ext cx="5429250" cy="1366223"/>
            <a:chOff x="1600200" y="5410200"/>
            <a:chExt cx="5429250" cy="1366223"/>
          </a:xfrm>
        </p:grpSpPr>
        <p:sp>
          <p:nvSpPr>
            <p:cNvPr id="11" name="Flèche vers la droite 10"/>
            <p:cNvSpPr/>
            <p:nvPr/>
          </p:nvSpPr>
          <p:spPr>
            <a:xfrm>
              <a:off x="1600200" y="5791200"/>
              <a:ext cx="11430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3200400" y="5410200"/>
              <a:ext cx="3829050" cy="13662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 smtClean="0">
                  <a:solidFill>
                    <a:srgbClr val="0000FF"/>
                  </a:solidFill>
                </a:rPr>
                <a:t>A ≈ 300 m</a:t>
              </a:r>
            </a:p>
            <a:p>
              <a:r>
                <a:rPr lang="fr-FR" sz="2000" dirty="0" smtClean="0">
                  <a:solidFill>
                    <a:srgbClr val="0000FF"/>
                  </a:solidFill>
                </a:rPr>
                <a:t>B ≈ 800 m</a:t>
              </a:r>
            </a:p>
            <a:p>
              <a:r>
                <a:rPr lang="fr-FR" sz="2000" dirty="0" smtClean="0">
                  <a:solidFill>
                    <a:srgbClr val="0000FF"/>
                  </a:solidFill>
                </a:rPr>
                <a:t>C ≈ 2 km</a:t>
              </a:r>
            </a:p>
            <a:p>
              <a:r>
                <a:rPr lang="fr-FR" sz="2000" dirty="0" smtClean="0">
                  <a:solidFill>
                    <a:srgbClr val="0000FF"/>
                  </a:solidFill>
                </a:rPr>
                <a:t>Au dessus: plus de convection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2286000" y="5229761"/>
            <a:ext cx="5638800" cy="14758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apse_rate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3833"/>
            <a:ext cx="4190999" cy="31064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1000" y="152400"/>
            <a:ext cx="5715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Caractérisation de la basse troposphère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et de la couche limite de Titan: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Charnay &amp; </a:t>
            </a:r>
            <a:r>
              <a:rPr lang="fr-FR" sz="2000" dirty="0" err="1" smtClean="0">
                <a:solidFill>
                  <a:srgbClr val="000000"/>
                </a:solidFill>
              </a:rPr>
              <a:t>Lebonnois</a:t>
            </a:r>
            <a:r>
              <a:rPr lang="fr-FR" sz="2000" dirty="0" smtClean="0">
                <a:solidFill>
                  <a:srgbClr val="000000"/>
                </a:solidFill>
              </a:rPr>
              <a:t>, </a:t>
            </a:r>
            <a:r>
              <a:rPr lang="fr-FR" sz="2000" i="1" dirty="0" smtClean="0">
                <a:solidFill>
                  <a:srgbClr val="000000"/>
                </a:solidFill>
              </a:rPr>
              <a:t>Nature </a:t>
            </a:r>
            <a:r>
              <a:rPr lang="fr-FR" sz="2000" i="1" dirty="0" err="1" smtClean="0">
                <a:solidFill>
                  <a:srgbClr val="000000"/>
                </a:solidFill>
              </a:rPr>
              <a:t>Geoscience</a:t>
            </a:r>
            <a:r>
              <a:rPr lang="fr-FR" sz="2000" dirty="0" smtClean="0">
                <a:solidFill>
                  <a:srgbClr val="000000"/>
                </a:solidFill>
              </a:rPr>
              <a:t> (2012)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14" name="Image 13" descr="figure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05" y="1673834"/>
            <a:ext cx="4164395" cy="312676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733800" y="1535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Cycle diurne de la couche limite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90600" y="15214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Structure thermique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286000" y="52578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 Couche limite forcée par le cycle diurne, s’élevant jusqu’à 2 km au niveau de l’ITCZ</a:t>
            </a: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 Cellule de Hadley confinée dans les 2 premiers km: formation d’une circulation de couche limite</a:t>
            </a:r>
          </a:p>
          <a:p>
            <a:endParaRPr lang="fr-FR" dirty="0"/>
          </a:p>
        </p:txBody>
      </p:sp>
      <p:sp>
        <p:nvSpPr>
          <p:cNvPr id="21" name="Flèche vers la droite 20"/>
          <p:cNvSpPr/>
          <p:nvPr/>
        </p:nvSpPr>
        <p:spPr>
          <a:xfrm>
            <a:off x="1219200" y="5715000"/>
            <a:ext cx="8382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in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777" y="685800"/>
            <a:ext cx="6864103" cy="4650391"/>
          </a:xfrm>
        </p:spPr>
      </p:pic>
      <p:sp>
        <p:nvSpPr>
          <p:cNvPr id="5" name="ZoneTexte 4"/>
          <p:cNvSpPr txBox="1"/>
          <p:nvPr/>
        </p:nvSpPr>
        <p:spPr>
          <a:xfrm>
            <a:off x="1231777" y="228600"/>
            <a:ext cx="668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Conséquences pour les vents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09800" y="5229761"/>
            <a:ext cx="5334000" cy="14758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86000" y="52578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 Jusqu’ à 2 km, vents contrôlés par la circulation de couche limite</a:t>
            </a:r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 Au dessus de 2 km, le vent zonal augmente (</a:t>
            </a:r>
            <a:r>
              <a:rPr lang="fr-FR" sz="2000" dirty="0" err="1" smtClean="0">
                <a:solidFill>
                  <a:srgbClr val="0000FF"/>
                </a:solidFill>
              </a:rPr>
              <a:t>superrotation</a:t>
            </a:r>
            <a:r>
              <a:rPr lang="fr-FR" sz="2000" dirty="0" smtClean="0">
                <a:solidFill>
                  <a:srgbClr val="0000FF"/>
                </a:solidFill>
              </a:rPr>
              <a:t>)</a:t>
            </a:r>
            <a:endParaRPr lang="fr-FR" dirty="0"/>
          </a:p>
        </p:txBody>
      </p:sp>
      <p:sp>
        <p:nvSpPr>
          <p:cNvPr id="8" name="Flèche vers la droite 7"/>
          <p:cNvSpPr/>
          <p:nvPr/>
        </p:nvSpPr>
        <p:spPr>
          <a:xfrm>
            <a:off x="1219200" y="5715000"/>
            <a:ext cx="8382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lope_chang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23439"/>
            <a:ext cx="4114800" cy="3034562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533400" y="1300103"/>
            <a:ext cx="4876800" cy="9096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3400" y="31959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              </a:t>
            </a:r>
            <a:r>
              <a:rPr lang="fr-FR" sz="2000" dirty="0" smtClean="0">
                <a:solidFill>
                  <a:srgbClr val="008000"/>
                </a:solidFill>
              </a:rPr>
              <a:t>Compatible avec une PBL de 2-3 km (Lorenz et al, 2010)</a:t>
            </a:r>
          </a:p>
        </p:txBody>
      </p:sp>
      <p:sp>
        <p:nvSpPr>
          <p:cNvPr id="6" name="Flèche vers la droite 5"/>
          <p:cNvSpPr/>
          <p:nvPr/>
        </p:nvSpPr>
        <p:spPr>
          <a:xfrm>
            <a:off x="609600" y="3352800"/>
            <a:ext cx="685800" cy="2286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r 11"/>
          <p:cNvGrpSpPr/>
          <p:nvPr/>
        </p:nvGrpSpPr>
        <p:grpSpPr>
          <a:xfrm>
            <a:off x="457200" y="4435495"/>
            <a:ext cx="3733800" cy="1508105"/>
            <a:chOff x="762000" y="3477160"/>
            <a:chExt cx="3429000" cy="120149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762000" y="3477160"/>
              <a:ext cx="3429000" cy="12014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62000" y="3530875"/>
              <a:ext cx="3429000" cy="93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0000FF"/>
                  </a:solidFill>
                </a:rPr>
                <a:t>La structure thermique moyenne est équivalente à une PBL de 2 km expliquant la taille des dunes.</a:t>
              </a:r>
              <a:endParaRPr lang="fr-FR" sz="2400" dirty="0" smtClean="0">
                <a:solidFill>
                  <a:srgbClr val="0000FF"/>
                </a:solidFill>
              </a:endParaRPr>
            </a:p>
            <a:p>
              <a:endParaRPr lang="fr-FR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33400" y="282476"/>
            <a:ext cx="487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Formation des dunes géantes</a:t>
            </a:r>
          </a:p>
          <a:p>
            <a:r>
              <a:rPr lang="fr-FR" sz="2400" dirty="0" smtClean="0"/>
              <a:t>Andreotti et al., </a:t>
            </a:r>
            <a:r>
              <a:rPr lang="fr-FR" sz="2400" i="1" dirty="0" smtClean="0"/>
              <a:t>Nature </a:t>
            </a:r>
            <a:r>
              <a:rPr lang="fr-FR" sz="2400" dirty="0" smtClean="0"/>
              <a:t>(2009)</a:t>
            </a:r>
          </a:p>
          <a:p>
            <a:endParaRPr lang="fr-FR" sz="2000" i="1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33400" y="13001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La couche limite contrôle la taille et l’espacement des dunes géantes: </a:t>
            </a:r>
            <a:r>
              <a:rPr lang="fr-FR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fr-FR" sz="2400" dirty="0" err="1" smtClean="0">
                <a:solidFill>
                  <a:srgbClr val="0000FF"/>
                </a:solidFill>
              </a:rPr>
              <a:t>≈H</a:t>
            </a:r>
            <a:endParaRPr lang="fr-FR" sz="2400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400" y="5486400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Charnay &amp; </a:t>
            </a:r>
            <a:r>
              <a:rPr lang="fr-FR" dirty="0" err="1" smtClean="0">
                <a:solidFill>
                  <a:srgbClr val="0000FF"/>
                </a:solidFill>
              </a:rPr>
              <a:t>Lebonnois</a:t>
            </a:r>
            <a:r>
              <a:rPr lang="fr-FR" dirty="0" smtClean="0">
                <a:solidFill>
                  <a:srgbClr val="0000FF"/>
                </a:solidFill>
              </a:rPr>
              <a:t> (2012)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605" y="76200"/>
            <a:ext cx="3358795" cy="29998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28149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Espacement des dunes sur Titan ≈ 3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52600" y="228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Conclusion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2000" y="13716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/>
              <a:t>La structure de la couche limite de Titan et la circulation de couche limite ont des conséquences sur tous les aspects de la météorologie </a:t>
            </a:r>
            <a:r>
              <a:rPr lang="fr-FR" sz="2400" dirty="0" err="1" smtClean="0"/>
              <a:t>titanienne</a:t>
            </a:r>
            <a:r>
              <a:rPr lang="fr-FR" sz="2400" dirty="0" smtClean="0"/>
              <a:t>:</a:t>
            </a:r>
          </a:p>
          <a:p>
            <a:pPr>
              <a:buNone/>
            </a:pPr>
            <a:endParaRPr lang="fr-FR" sz="2400" dirty="0" smtClean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fr-FR" sz="2400" dirty="0" smtClean="0"/>
              <a:t> Vents et ondes</a:t>
            </a:r>
          </a:p>
          <a:p>
            <a:pPr>
              <a:buClr>
                <a:srgbClr val="0000FF"/>
              </a:buClr>
              <a:buFont typeface="Wingdings" charset="2"/>
              <a:buChar char="Ø"/>
            </a:pPr>
            <a:endParaRPr lang="fr-FR" sz="2400" dirty="0" smtClean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fr-FR" sz="2400" dirty="0" smtClean="0"/>
              <a:t> Formation des nuages (nuages de couche limite et déclenchement de la convection profonde)</a:t>
            </a:r>
          </a:p>
          <a:p>
            <a:pPr>
              <a:buClr>
                <a:srgbClr val="0000FF"/>
              </a:buClr>
              <a:buFont typeface="Wingdings" charset="2"/>
              <a:buChar char="Ø"/>
            </a:pPr>
            <a:endParaRPr lang="fr-FR" sz="2400" dirty="0" smtClean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fr-FR" sz="2400" dirty="0" smtClean="0"/>
              <a:t> Formation des dunes</a:t>
            </a:r>
          </a:p>
          <a:p>
            <a:pPr>
              <a:buClr>
                <a:srgbClr val="0000FF"/>
              </a:buClr>
              <a:buFont typeface="Wingdings" charset="2"/>
              <a:buChar char="Ø"/>
            </a:pPr>
            <a:endParaRPr lang="fr-FR" sz="2400" dirty="0" smtClean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fr-FR" sz="2400" dirty="0" smtClean="0"/>
              <a:t> Echange de moment cinétique, rotation et développement   de la </a:t>
            </a:r>
            <a:r>
              <a:rPr lang="fr-FR" sz="2400" dirty="0" err="1" smtClean="0"/>
              <a:t>superrotation</a:t>
            </a:r>
            <a:endParaRPr lang="fr-FR" sz="2400" dirty="0" smtClean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692" y="0"/>
            <a:ext cx="1180929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200" y="17127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Modéliser le climat de la Terre archéenne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 sous le Soleil jeune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62000" y="5276672"/>
            <a:ext cx="754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solidFill>
                  <a:schemeClr val="bg1"/>
                </a:solidFill>
                <a:latin typeface="Century"/>
                <a:cs typeface="Century"/>
              </a:rPr>
              <a:t>Benjamin Charnay</a:t>
            </a:r>
            <a:r>
              <a:rPr lang="fr-FR" sz="2400" dirty="0" smtClean="0">
                <a:solidFill>
                  <a:schemeClr val="bg1"/>
                </a:solidFill>
                <a:latin typeface="Century"/>
                <a:cs typeface="Century"/>
              </a:rPr>
              <a:t>, François Forget,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"/>
                <a:cs typeface="Century"/>
              </a:rPr>
              <a:t>Robin Wordsworth, Jérémy Leconte, </a:t>
            </a:r>
            <a:r>
              <a:rPr lang="fr-FR" sz="2400" dirty="0" err="1" smtClean="0">
                <a:solidFill>
                  <a:schemeClr val="bg1"/>
                </a:solidFill>
                <a:latin typeface="Century"/>
                <a:cs typeface="Century"/>
              </a:rPr>
              <a:t>Ehouarn</a:t>
            </a:r>
            <a:r>
              <a:rPr lang="fr-FR" sz="2400" dirty="0" smtClean="0">
                <a:solidFill>
                  <a:schemeClr val="bg1"/>
                </a:solidFill>
                <a:latin typeface="Century"/>
                <a:cs typeface="Century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entury"/>
                <a:cs typeface="Century"/>
              </a:rPr>
              <a:t>Millour</a:t>
            </a:r>
            <a:r>
              <a:rPr lang="fr-FR" sz="2400" dirty="0" smtClean="0">
                <a:solidFill>
                  <a:schemeClr val="bg1"/>
                </a:solidFill>
                <a:latin typeface="Century"/>
                <a:cs typeface="Century"/>
              </a:rPr>
              <a:t>, Francis </a:t>
            </a:r>
            <a:r>
              <a:rPr lang="fr-FR" sz="2400" dirty="0" err="1" smtClean="0">
                <a:solidFill>
                  <a:schemeClr val="bg1"/>
                </a:solidFill>
                <a:latin typeface="Century"/>
                <a:cs typeface="Century"/>
              </a:rPr>
              <a:t>Codron</a:t>
            </a:r>
            <a:r>
              <a:rPr lang="fr-FR" sz="2400" dirty="0" smtClean="0">
                <a:solidFill>
                  <a:schemeClr val="bg1"/>
                </a:solidFill>
                <a:latin typeface="Century"/>
                <a:cs typeface="Century"/>
              </a:rPr>
              <a:t> et Aymeric </a:t>
            </a:r>
            <a:r>
              <a:rPr lang="fr-FR" sz="2400" dirty="0" err="1" smtClean="0">
                <a:solidFill>
                  <a:schemeClr val="bg1"/>
                </a:solidFill>
                <a:latin typeface="Century"/>
                <a:cs typeface="Century"/>
              </a:rPr>
              <a:t>Spiga</a:t>
            </a:r>
            <a:r>
              <a:rPr lang="fr-FR" sz="2400" dirty="0" smtClean="0">
                <a:latin typeface="Century"/>
                <a:cs typeface="Century"/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1168</Words>
  <Application>Microsoft Macintosh PowerPoint</Application>
  <PresentationFormat>Présentation à l'écran (4:3)</PresentationFormat>
  <Paragraphs>184</Paragraphs>
  <Slides>23</Slides>
  <Notes>0</Notes>
  <HiddenSlides>0</HiddenSlides>
  <MMClips>1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Structure thermique et dynamique de la basse troposphère de Titan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Climate obtained with present day lands (simulations at 2.5 Ga with C02=10 mb; CH4=2 mb)</vt:lpstr>
      <vt:lpstr>Effect of greenhouse gases (CO2 and CH4) </vt:lpstr>
      <vt:lpstr>Diapositive 19</vt:lpstr>
      <vt:lpstr>Diapositive 20</vt:lpstr>
      <vt:lpstr>Cold climates and waterbelts</vt:lpstr>
      <vt:lpstr>Conclusion</vt:lpstr>
      <vt:lpstr>Diapositive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possible climates of the archean Earth with a 3D GCM</dc:title>
  <dc:creator>Benjamin Charnay</dc:creator>
  <cp:lastModifiedBy>Benjamin Charnay</cp:lastModifiedBy>
  <cp:revision>359</cp:revision>
  <dcterms:created xsi:type="dcterms:W3CDTF">2013-04-19T20:53:49Z</dcterms:created>
  <dcterms:modified xsi:type="dcterms:W3CDTF">2013-04-19T22:01:42Z</dcterms:modified>
</cp:coreProperties>
</file>