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8" r:id="rId6"/>
    <p:sldId id="263" r:id="rId7"/>
    <p:sldId id="277" r:id="rId8"/>
    <p:sldId id="270" r:id="rId9"/>
    <p:sldId id="292" r:id="rId10"/>
    <p:sldId id="290" r:id="rId11"/>
    <p:sldId id="278" r:id="rId12"/>
    <p:sldId id="285" r:id="rId13"/>
    <p:sldId id="286" r:id="rId14"/>
    <p:sldId id="280" r:id="rId15"/>
    <p:sldId id="281" r:id="rId16"/>
    <p:sldId id="288" r:id="rId17"/>
    <p:sldId id="282" r:id="rId18"/>
    <p:sldId id="283" r:id="rId19"/>
    <p:sldId id="284" r:id="rId20"/>
    <p:sldId id="294" r:id="rId21"/>
    <p:sldId id="276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929"/>
  </p:normalViewPr>
  <p:slideViewPr>
    <p:cSldViewPr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9171E7-B833-43B3-99B5-64ACC889A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41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102EB602-2D02-45E2-BB94-22882A44B41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9171E7-B833-43B3-99B5-64ACC889A47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Projects\ExoMars\Orbiter\ACS\FTP\ACS Photos\Photo ESA.int\Schiaparelli_on_Trace_Gas_Orbiter(1)_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4768"/>
            <a:ext cx="12192000" cy="691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1" y="188640"/>
            <a:ext cx="10128097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1280576" y="6525344"/>
            <a:ext cx="720080" cy="288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2024" y="5013176"/>
            <a:ext cx="5544616" cy="151216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10848143" y="69871"/>
            <a:ext cx="1248907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0576" y="116632"/>
            <a:ext cx="10009112" cy="864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1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219200"/>
            <a:ext cx="25908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219200"/>
            <a:ext cx="75692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8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76" y="116632"/>
            <a:ext cx="10009112" cy="864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464496"/>
          </a:xfrm>
        </p:spPr>
        <p:txBody>
          <a:bodyPr>
            <a:normAutofit/>
          </a:bodyPr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21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075412"/>
            <a:ext cx="12192000" cy="53779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58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0576" y="116632"/>
            <a:ext cx="10009112" cy="864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46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 marL="360363" indent="-360363">
              <a:defRPr sz="2400"/>
            </a:lvl1pPr>
            <a:lvl2pPr marL="808038" indent="-350838">
              <a:defRPr sz="2000"/>
            </a:lvl2pPr>
            <a:lvl3pPr marL="1255713" indent="-341313">
              <a:defRPr sz="1800"/>
            </a:lvl3pPr>
            <a:lvl4pPr marL="1703388" indent="-331788"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 marL="360363" indent="-360363">
              <a:defRPr sz="2400"/>
            </a:lvl1pPr>
            <a:lvl2pPr marL="808038" indent="-350838">
              <a:defRPr sz="2000"/>
            </a:lvl2pPr>
            <a:lvl3pPr marL="1255713" indent="-341313">
              <a:defRPr sz="1800"/>
            </a:lvl3pPr>
            <a:lvl4pPr marL="1703388" indent="-331788"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0576" y="116632"/>
            <a:ext cx="10009112" cy="864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55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0576" y="116632"/>
            <a:ext cx="10009112" cy="864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89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12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05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-24449"/>
            <a:ext cx="12192000" cy="112474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9369" y="33495"/>
            <a:ext cx="9839119" cy="10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392" y="1476710"/>
            <a:ext cx="10849205" cy="47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10848143" y="69871"/>
            <a:ext cx="1248907" cy="93610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136560" y="6517166"/>
            <a:ext cx="864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fld id="{AA4612B5-E822-4951-98E1-C04867FAFF5F}" type="slidenum">
              <a:rPr lang="en-GB" sz="12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30507" y="6470999"/>
            <a:ext cx="11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Calibri" panose="020F0502020204030204" pitchFamily="34" charset="0"/>
              </a:rPr>
              <a:t>Mars </a:t>
            </a:r>
            <a:r>
              <a:rPr lang="fr-FR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Atmosphere</a:t>
            </a:r>
            <a:r>
              <a:rPr lang="fr-FR" sz="1800" dirty="0">
                <a:solidFill>
                  <a:schemeClr val="bg1"/>
                </a:solidFill>
                <a:latin typeface="Calibri" panose="020F0502020204030204" pitchFamily="34" charset="0"/>
              </a:rPr>
              <a:t> Data Assimilation workshop, 29-31 August 2018, Savoie </a:t>
            </a:r>
            <a:r>
              <a:rPr lang="fr-FR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Technolac</a:t>
            </a:r>
            <a:r>
              <a:rPr lang="fr-FR" sz="1800" dirty="0">
                <a:solidFill>
                  <a:schemeClr val="bg1"/>
                </a:solidFill>
                <a:latin typeface="Calibri" panose="020F0502020204030204" pitchFamily="34" charset="0"/>
              </a:rPr>
              <a:t>, Le Bourget-du-Lac, France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719138" algn="l"/>
        </a:tabLst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Assimilation of Mars Climate Sounder dust observations: Challenges and ways forward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96000" y="5013176"/>
            <a:ext cx="5760640" cy="1512168"/>
          </a:xfrm>
        </p:spPr>
        <p:txBody>
          <a:bodyPr/>
          <a:lstStyle/>
          <a:p>
            <a:r>
              <a:rPr lang="en-GB" dirty="0"/>
              <a:t>Paul Streeter, Stephen Lewis, Manish Patel, &amp; James Holmes</a:t>
            </a:r>
          </a:p>
          <a:p>
            <a:r>
              <a:rPr lang="en-GB" dirty="0"/>
              <a:t>The Open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603"/>
            <a:ext cx="9480376" cy="4309261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 bwMode="auto">
          <a:xfrm rot="13500000" flipH="1">
            <a:off x="5311660" y="4272640"/>
            <a:ext cx="509174" cy="1369867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76" y="2282077"/>
            <a:ext cx="3360766" cy="41401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528048" y="2997499"/>
            <a:ext cx="144016" cy="263619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95600" y="3003107"/>
            <a:ext cx="144016" cy="263619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7341962" flipH="1">
            <a:off x="11035694" y="4329416"/>
            <a:ext cx="398467" cy="511459"/>
          </a:xfrm>
          <a:prstGeom prst="downArrow">
            <a:avLst>
              <a:gd name="adj1" fmla="val 53963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12272" y="4796920"/>
            <a:ext cx="102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DDLs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0577" y="5157727"/>
            <a:ext cx="102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DDLs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7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bottom ~10 km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Currently, use MCS-derived columns to constrain: this assumes well-mixed distribution</a:t>
            </a:r>
          </a:p>
          <a:p>
            <a:r>
              <a:rPr lang="en-GB" dirty="0"/>
              <a:t>Both free-running model and show higher DSO’s near surface than </a:t>
            </a:r>
            <a:r>
              <a:rPr lang="en-GB" dirty="0" err="1"/>
              <a:t>Conrath</a:t>
            </a:r>
            <a:r>
              <a:rPr lang="en-GB" dirty="0"/>
              <a:t> assumption still used in MACDA; more similar to each other than MACDA</a:t>
            </a:r>
          </a:p>
          <a:p>
            <a:r>
              <a:rPr lang="en-GB" dirty="0"/>
              <a:t>Previous experiments of mine have shown that having no column constraints can lead to runaway dust distribution, as dust collects near the surface (lifting and deposition)</a:t>
            </a:r>
          </a:p>
          <a:p>
            <a:pPr lvl="1"/>
            <a:r>
              <a:rPr lang="en-GB" dirty="0"/>
              <a:t>Previous experiments of </a:t>
            </a:r>
            <a:r>
              <a:rPr lang="en-GB" dirty="0" err="1"/>
              <a:t>Ruan</a:t>
            </a:r>
            <a:r>
              <a:rPr lang="en-GB" dirty="0"/>
              <a:t> (2015) have shown that profile-only assimilation gives a poor representation of the spatial dust distribution</a:t>
            </a:r>
          </a:p>
          <a:p>
            <a:r>
              <a:rPr lang="en-GB" b="1" dirty="0"/>
              <a:t>Better to use MCS columns and their implicit assumptions (my work so far), or the more sparse but independent THEMIS dataset (</a:t>
            </a:r>
            <a:r>
              <a:rPr lang="en-GB" b="1" dirty="0" err="1"/>
              <a:t>Ruan</a:t>
            </a:r>
            <a:r>
              <a:rPr lang="en-GB" b="1" dirty="0"/>
              <a:t> 2015)? Or both? Or neither (Navarro et al., 2017)?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92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bottom ~10 km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4864"/>
            <a:ext cx="11233150" cy="34039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0C6CD-E172-492C-9BAA-3A7AAFFB18CF}"/>
              </a:ext>
            </a:extLst>
          </p:cNvPr>
          <p:cNvSpPr txBox="1"/>
          <p:nvPr/>
        </p:nvSpPr>
        <p:spPr>
          <a:xfrm>
            <a:off x="1723714" y="1974031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Modified </a:t>
            </a:r>
            <a:r>
              <a:rPr lang="en-GB" dirty="0" err="1"/>
              <a:t>Conrath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903F2-4DFB-4791-87CB-0EA6E4C0BF51}"/>
              </a:ext>
            </a:extLst>
          </p:cNvPr>
          <p:cNvSpPr txBox="1"/>
          <p:nvPr/>
        </p:nvSpPr>
        <p:spPr>
          <a:xfrm>
            <a:off x="4772128" y="1974030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Freely-evolving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8A743-C959-4F0A-BD79-25B31A9789A7}"/>
              </a:ext>
            </a:extLst>
          </p:cNvPr>
          <p:cNvSpPr txBox="1"/>
          <p:nvPr/>
        </p:nvSpPr>
        <p:spPr>
          <a:xfrm>
            <a:off x="7728251" y="1974030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Profile assimilation</a:t>
            </a:r>
          </a:p>
        </p:txBody>
      </p:sp>
    </p:spTree>
    <p:extLst>
      <p:ext uri="{BB962C8B-B14F-4D97-AF65-F5344CB8AC3E}">
        <p14:creationId xmlns:p14="http://schemas.microsoft.com/office/powerpoint/2010/main" val="180998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bottom ~10 km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" y="1556792"/>
            <a:ext cx="5486411" cy="36576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56792"/>
            <a:ext cx="5486411" cy="3657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7C41B-5522-48AD-892A-B4B18878D99E}"/>
              </a:ext>
            </a:extLst>
          </p:cNvPr>
          <p:cNvSpPr txBox="1"/>
          <p:nvPr/>
        </p:nvSpPr>
        <p:spPr>
          <a:xfrm>
            <a:off x="2744770" y="155679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2F750-2922-4071-947F-4B0E6D54D5DA}"/>
              </a:ext>
            </a:extLst>
          </p:cNvPr>
          <p:cNvSpPr txBox="1"/>
          <p:nvPr/>
        </p:nvSpPr>
        <p:spPr>
          <a:xfrm>
            <a:off x="8381807" y="155679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THEMIS</a:t>
            </a:r>
          </a:p>
        </p:txBody>
      </p:sp>
    </p:spTree>
    <p:extLst>
      <p:ext uri="{BB962C8B-B14F-4D97-AF65-F5344CB8AC3E}">
        <p14:creationId xmlns:p14="http://schemas.microsoft.com/office/powerpoint/2010/main" val="111835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day/night </a:t>
            </a:r>
            <a:r>
              <a:rPr lang="en-GB" dirty="0" err="1"/>
              <a:t>obs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Night </a:t>
            </a:r>
            <a:r>
              <a:rPr lang="en-GB" dirty="0" err="1"/>
              <a:t>obs</a:t>
            </a:r>
            <a:r>
              <a:rPr lang="en-GB" dirty="0"/>
              <a:t> are cleaner; however, would miss forcing during the day</a:t>
            </a:r>
          </a:p>
          <a:p>
            <a:r>
              <a:rPr lang="en-GB" dirty="0"/>
              <a:t>Should we use both? Have the “option” to switch for specific purposes? Is this something that would be desirable?</a:t>
            </a:r>
          </a:p>
          <a:p>
            <a:r>
              <a:rPr lang="en-GB" dirty="0"/>
              <a:t>Should we have both but treat day differently? The AC scheme can easily add error to an </a:t>
            </a:r>
            <a:r>
              <a:rPr lang="en-GB" dirty="0" err="1"/>
              <a:t>obs</a:t>
            </a:r>
            <a:r>
              <a:rPr lang="en-GB" dirty="0"/>
              <a:t> type, but is currently agnostic</a:t>
            </a:r>
          </a:p>
        </p:txBody>
      </p:sp>
    </p:spTree>
    <p:extLst>
      <p:ext uri="{BB962C8B-B14F-4D97-AF65-F5344CB8AC3E}">
        <p14:creationId xmlns:p14="http://schemas.microsoft.com/office/powerpoint/2010/main" val="30158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91A2105-D25A-4F92-A998-FC49BA4EC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4452" y="1298763"/>
            <a:ext cx="5976664" cy="249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B9A49-1845-4CFB-9D09-C961E5804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68" y="3867677"/>
            <a:ext cx="6098432" cy="2541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filtering and processing of </a:t>
            </a:r>
            <a:r>
              <a:rPr lang="en-GB" dirty="0" err="1"/>
              <a:t>obs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556792"/>
            <a:ext cx="5616624" cy="4464496"/>
          </a:xfrm>
        </p:spPr>
        <p:txBody>
          <a:bodyPr>
            <a:normAutofit fontScale="92500"/>
          </a:bodyPr>
          <a:lstStyle/>
          <a:p>
            <a:r>
              <a:rPr lang="en-GB" dirty="0"/>
              <a:t>Some filtering is necessary as working in DSO space means very low pressures near the TOA and hence occasional spuriously high DSO, especially on dayside</a:t>
            </a:r>
          </a:p>
          <a:p>
            <a:r>
              <a:rPr lang="en-GB" dirty="0"/>
              <a:t>Currently filter smoothly from about ~50 km (</a:t>
            </a:r>
            <a:r>
              <a:rPr lang="en-GB" dirty="0" err="1"/>
              <a:t>ie</a:t>
            </a:r>
            <a:r>
              <a:rPr lang="en-GB" dirty="0"/>
              <a:t>. top of MCS range and location of spurious opacities described by </a:t>
            </a:r>
            <a:r>
              <a:rPr lang="en-GB" dirty="0" err="1"/>
              <a:t>Kleinböhl</a:t>
            </a:r>
            <a:r>
              <a:rPr lang="en-GB" dirty="0"/>
              <a:t> et al. (2015))</a:t>
            </a:r>
          </a:p>
          <a:p>
            <a:r>
              <a:rPr lang="en-GB" dirty="0"/>
              <a:t>Still get dust “bulge” during aphelion: is this physical? Is it even worth trying to filter? Only really visible in log scale, but could affect calculations of transport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FA85F-0565-4B99-B18B-DDE4D8F76736}"/>
              </a:ext>
            </a:extLst>
          </p:cNvPr>
          <p:cNvSpPr txBox="1"/>
          <p:nvPr/>
        </p:nvSpPr>
        <p:spPr>
          <a:xfrm>
            <a:off x="7268765" y="1095127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Unfiltered DSO </a:t>
            </a:r>
            <a:r>
              <a:rPr lang="en-GB" dirty="0" err="1"/>
              <a:t>obs</a:t>
            </a:r>
            <a:r>
              <a:rPr lang="en-GB" dirty="0"/>
              <a:t>, L</a:t>
            </a:r>
            <a:r>
              <a:rPr lang="en-GB" baseline="-25000" dirty="0"/>
              <a:t>S</a:t>
            </a:r>
            <a:r>
              <a:rPr lang="en-GB" dirty="0"/>
              <a:t> ~75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858C4-77E1-41E1-8155-9C3B971FC6E2}"/>
              </a:ext>
            </a:extLst>
          </p:cNvPr>
          <p:cNvSpPr txBox="1"/>
          <p:nvPr/>
        </p:nvSpPr>
        <p:spPr>
          <a:xfrm>
            <a:off x="7521444" y="3761843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Filtered DSO </a:t>
            </a:r>
            <a:r>
              <a:rPr lang="en-GB" dirty="0" err="1"/>
              <a:t>obs</a:t>
            </a:r>
            <a:r>
              <a:rPr lang="en-GB" dirty="0"/>
              <a:t>, L</a:t>
            </a:r>
            <a:r>
              <a:rPr lang="en-GB" baseline="-25000" dirty="0"/>
              <a:t>S</a:t>
            </a:r>
            <a:r>
              <a:rPr lang="en-GB" dirty="0"/>
              <a:t> ~75</a:t>
            </a:r>
          </a:p>
        </p:txBody>
      </p:sp>
    </p:spTree>
    <p:extLst>
      <p:ext uri="{BB962C8B-B14F-4D97-AF65-F5344CB8AC3E}">
        <p14:creationId xmlns:p14="http://schemas.microsoft.com/office/powerpoint/2010/main" val="407669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filtering and processing of </a:t>
            </a:r>
            <a:r>
              <a:rPr lang="en-GB" dirty="0" err="1"/>
              <a:t>obs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5" y="1557338"/>
            <a:ext cx="9820910" cy="44640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9E9A8-462A-4BAD-AE90-4F1F1DAE2BAC}"/>
              </a:ext>
            </a:extLst>
          </p:cNvPr>
          <p:cNvSpPr txBox="1"/>
          <p:nvPr/>
        </p:nvSpPr>
        <p:spPr>
          <a:xfrm>
            <a:off x="4245974" y="1326505"/>
            <a:ext cx="3597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Assimilated DSO, L</a:t>
            </a:r>
            <a:r>
              <a:rPr lang="en-GB" baseline="-25000" dirty="0"/>
              <a:t>S</a:t>
            </a:r>
            <a:r>
              <a:rPr lang="en-GB" dirty="0"/>
              <a:t> ~75</a:t>
            </a:r>
          </a:p>
        </p:txBody>
      </p:sp>
    </p:spTree>
    <p:extLst>
      <p:ext uri="{BB962C8B-B14F-4D97-AF65-F5344CB8AC3E}">
        <p14:creationId xmlns:p14="http://schemas.microsoft.com/office/powerpoint/2010/main" val="145605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model vertical resolutions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many vertical levels are best? Does it matter?</a:t>
            </a:r>
          </a:p>
          <a:p>
            <a:r>
              <a:rPr lang="en-GB" dirty="0"/>
              <a:t>Worth spacing out sigma levels differently to focus on DDLs?</a:t>
            </a:r>
          </a:p>
          <a:p>
            <a:r>
              <a:rPr lang="en-GB" dirty="0"/>
              <a:t>How many levels does the community want/need to do science?</a:t>
            </a:r>
          </a:p>
          <a:p>
            <a:r>
              <a:rPr lang="en-GB" dirty="0"/>
              <a:t>Some experimental results indicate that 50+ levels help to “smooth out” strange features e.g. the dust bulge describes earlier, generally ensure a smoother distribution, and also enhance detachedness of DDLs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4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constraining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Scaling of model </a:t>
            </a:r>
            <a:r>
              <a:rPr lang="en-GB" dirty="0" err="1"/>
              <a:t>mmr</a:t>
            </a:r>
            <a:r>
              <a:rPr lang="en-GB" dirty="0"/>
              <a:t> currently capped at +/-5% for each assimilation step to prevent instabilities</a:t>
            </a:r>
          </a:p>
          <a:p>
            <a:r>
              <a:rPr lang="en-GB" dirty="0"/>
              <a:t>Smaller increments result in more physically reasonable looking dust distributions at ~40+ km, but also have less prominent DDLs</a:t>
            </a:r>
          </a:p>
          <a:p>
            <a:r>
              <a:rPr lang="en-GB" dirty="0"/>
              <a:t>Anything above ~20% leads to haywire distributions and model crashes, presumably as too much dust is added in “anomalous” DSO </a:t>
            </a:r>
            <a:r>
              <a:rPr lang="en-GB" dirty="0" err="1"/>
              <a:t>gridboxes</a:t>
            </a:r>
            <a:r>
              <a:rPr lang="en-GB" dirty="0"/>
              <a:t> but isn’t sufficiently sedimented away</a:t>
            </a:r>
          </a:p>
          <a:p>
            <a:r>
              <a:rPr lang="en-GB" dirty="0"/>
              <a:t>Tighter constraint better representation of “average”, but maybe misses real anomalous events?</a:t>
            </a:r>
          </a:p>
        </p:txBody>
      </p:sp>
    </p:spTree>
    <p:extLst>
      <p:ext uri="{BB962C8B-B14F-4D97-AF65-F5344CB8AC3E}">
        <p14:creationId xmlns:p14="http://schemas.microsoft.com/office/powerpoint/2010/main" val="221035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quantifying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characterise transport when the AC scheme is constantly adding and removing dust? What diagnostics?</a:t>
            </a:r>
          </a:p>
          <a:p>
            <a:r>
              <a:rPr lang="en-GB" dirty="0"/>
              <a:t>Should we try to characterise transport through mass field or could it be possible to diagnose from opacity field?</a:t>
            </a:r>
          </a:p>
          <a:p>
            <a:r>
              <a:rPr lang="en-GB" dirty="0"/>
              <a:t>In the AC scheme, dust field is not conservative</a:t>
            </a:r>
          </a:p>
          <a:p>
            <a:pPr lvl="1"/>
            <a:r>
              <a:rPr lang="en-GB" dirty="0"/>
              <a:t>Normally is not conserved in a column sense (scaling), but is conserved in a relative sense within the vertical distribution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26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Mars DA at the Open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Have assimilated:</a:t>
            </a:r>
          </a:p>
          <a:p>
            <a:pPr lvl="1"/>
            <a:r>
              <a:rPr lang="en-GB" dirty="0"/>
              <a:t>Temperature profiles (e.g. Lewis et al., 2007) [TES, MCS]</a:t>
            </a:r>
          </a:p>
          <a:p>
            <a:pPr lvl="1"/>
            <a:r>
              <a:rPr lang="en-GB" dirty="0"/>
              <a:t>Dust column (e.g. Lewis et al., 2007) [TES, MCS]</a:t>
            </a:r>
          </a:p>
          <a:p>
            <a:pPr lvl="1"/>
            <a:r>
              <a:rPr lang="en-GB" dirty="0"/>
              <a:t>H2O vapour column (e.g. Steele et al., 2014a) [TES]</a:t>
            </a:r>
          </a:p>
          <a:p>
            <a:pPr lvl="1"/>
            <a:r>
              <a:rPr lang="en-GB" dirty="0"/>
              <a:t>H2O ice profiles (Steele et al., 2014b) [MCS]</a:t>
            </a:r>
          </a:p>
          <a:p>
            <a:pPr lvl="1"/>
            <a:r>
              <a:rPr lang="en-GB" dirty="0"/>
              <a:t>Ozone column (Holmes et al., 2018) [SPICAM]</a:t>
            </a:r>
          </a:p>
          <a:p>
            <a:r>
              <a:rPr lang="en-GB" dirty="0"/>
              <a:t>And investigated (for example):</a:t>
            </a:r>
          </a:p>
          <a:p>
            <a:pPr lvl="1"/>
            <a:r>
              <a:rPr lang="en-GB" dirty="0"/>
              <a:t>Thermal tides (Lewis &amp; Barker, 2005)</a:t>
            </a:r>
          </a:p>
          <a:p>
            <a:pPr lvl="1"/>
            <a:r>
              <a:rPr lang="en-GB" dirty="0"/>
              <a:t>Dust storms (Montabone et al., 2005)</a:t>
            </a:r>
          </a:p>
          <a:p>
            <a:pPr lvl="1"/>
            <a:r>
              <a:rPr lang="en-GB" dirty="0"/>
              <a:t>Water cycle (Wilson et al., 2008, Steele et al., 2014a,b)</a:t>
            </a:r>
          </a:p>
          <a:p>
            <a:pPr lvl="1"/>
            <a:r>
              <a:rPr lang="en-GB" dirty="0"/>
              <a:t>Solsticial pause (Lewis et al., 2016)</a:t>
            </a:r>
          </a:p>
          <a:p>
            <a:pPr lvl="1"/>
            <a:r>
              <a:rPr lang="en-GB" dirty="0"/>
              <a:t>Ozone distribution (Holmes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49645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0B27-9716-45E9-800A-4E7FF836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52868-F53C-4127-BF6D-0FD48E57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Main challenge is </a:t>
            </a:r>
            <a:r>
              <a:rPr lang="en-GB" b="1" dirty="0"/>
              <a:t>coupling</a:t>
            </a:r>
            <a:r>
              <a:rPr lang="en-GB"/>
              <a:t>: converting </a:t>
            </a:r>
            <a:r>
              <a:rPr lang="en-GB" dirty="0"/>
              <a:t>measured opacities into the mass mixing ratios we need in </a:t>
            </a:r>
            <a:r>
              <a:rPr lang="en-GB"/>
              <a:t>the model</a:t>
            </a:r>
            <a:endParaRPr lang="en-GB" dirty="0"/>
          </a:p>
          <a:p>
            <a:r>
              <a:rPr lang="en-GB" dirty="0"/>
              <a:t>Vertical resolution: using </a:t>
            </a:r>
            <a:r>
              <a:rPr lang="en-GB" b="1" dirty="0"/>
              <a:t>50+ model levels </a:t>
            </a:r>
            <a:r>
              <a:rPr lang="en-GB" dirty="0"/>
              <a:t>seems to give better representation of the detached nature of DDLs, as well as smoother distribution at ~40+ km</a:t>
            </a:r>
          </a:p>
          <a:p>
            <a:r>
              <a:rPr lang="en-GB" dirty="0"/>
              <a:t>Scaling factor: keep below ~10% to avoid unphysical behaviour. </a:t>
            </a:r>
            <a:r>
              <a:rPr lang="en-GB" dirty="0" err="1"/>
              <a:t>Tradeoff</a:t>
            </a:r>
            <a:r>
              <a:rPr lang="en-GB" dirty="0"/>
              <a:t> between tighter prescription (smoother, more model-like distribution) and looser (a bit less smooth, enhanced DDLs). </a:t>
            </a:r>
          </a:p>
          <a:p>
            <a:r>
              <a:rPr lang="en-GB" dirty="0"/>
              <a:t>Dust below MCS range: </a:t>
            </a:r>
            <a:r>
              <a:rPr lang="en-GB" b="1" dirty="0"/>
              <a:t>need column constraints </a:t>
            </a:r>
            <a:r>
              <a:rPr lang="en-GB" dirty="0"/>
              <a:t>of some sort, ideally independent (to capture dust activity within PBL), but implicitly analytical is better than nothing</a:t>
            </a:r>
          </a:p>
          <a:p>
            <a:r>
              <a:rPr lang="en-GB" dirty="0"/>
              <a:t>Filtering/processing: needed for conversion to DSO space, but open question on how to deal with dust bulges</a:t>
            </a:r>
          </a:p>
          <a:p>
            <a:r>
              <a:rPr lang="en-GB" dirty="0"/>
              <a:t>For realistic </a:t>
            </a:r>
            <a:r>
              <a:rPr lang="en-GB" b="1" dirty="0"/>
              <a:t>vertical</a:t>
            </a:r>
            <a:r>
              <a:rPr lang="en-GB" dirty="0"/>
              <a:t> dust, should start moving away from modified </a:t>
            </a:r>
            <a:r>
              <a:rPr lang="en-GB" dirty="0" err="1"/>
              <a:t>Conrath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820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75252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Coupling to model dust physics</a:t>
            </a:r>
          </a:p>
          <a:p>
            <a:pPr lvl="1"/>
            <a:r>
              <a:rPr lang="en-GB" dirty="0"/>
              <a:t>Opacity or DSO?</a:t>
            </a:r>
          </a:p>
          <a:p>
            <a:pPr lvl="1"/>
            <a:r>
              <a:rPr lang="en-GB" dirty="0"/>
              <a:t>Mass field or opacity field, what matters most?</a:t>
            </a:r>
          </a:p>
          <a:p>
            <a:pPr lvl="1"/>
            <a:r>
              <a:rPr lang="en-GB" dirty="0"/>
              <a:t>Does vertical resolution/sigma level distribution matter? </a:t>
            </a:r>
          </a:p>
          <a:p>
            <a:pPr lvl="1"/>
            <a:r>
              <a:rPr lang="en-GB" dirty="0"/>
              <a:t>How much to constrain scaling?</a:t>
            </a:r>
          </a:p>
          <a:p>
            <a:r>
              <a:rPr lang="en-GB" dirty="0"/>
              <a:t>Handling observations</a:t>
            </a:r>
          </a:p>
          <a:p>
            <a:pPr lvl="1"/>
            <a:r>
              <a:rPr lang="en-GB" dirty="0"/>
              <a:t>How to represent dust out of range (&lt;~10 km)? Lifting or off? Yardstick for lower-atmosphere dust?</a:t>
            </a:r>
          </a:p>
          <a:p>
            <a:pPr lvl="1"/>
            <a:r>
              <a:rPr lang="en-GB" dirty="0"/>
              <a:t>How to deal with possible artefacts, especially if relatively “small” (only visible on log-scale)? Filter or let be?</a:t>
            </a:r>
          </a:p>
          <a:p>
            <a:pPr lvl="1"/>
            <a:r>
              <a:rPr lang="en-GB" dirty="0"/>
              <a:t>Future profiles: how to deal with disagreements (e.g. NOMAD-MCS disagreement)?</a:t>
            </a:r>
          </a:p>
          <a:p>
            <a:r>
              <a:rPr lang="en-GB" dirty="0"/>
              <a:t>Dust-ice interactions</a:t>
            </a:r>
          </a:p>
          <a:p>
            <a:r>
              <a:rPr lang="en-GB" dirty="0"/>
              <a:t>What does the community want from a 3D dust climatology? One-size fits all, or </a:t>
            </a:r>
            <a:r>
              <a:rPr lang="en-GB" dirty="0" err="1"/>
              <a:t>tunable</a:t>
            </a:r>
            <a:r>
              <a:rPr lang="en-GB" dirty="0"/>
              <a:t> options?</a:t>
            </a:r>
          </a:p>
          <a:p>
            <a:pPr lvl="1"/>
            <a:r>
              <a:rPr lang="en-GB" dirty="0"/>
              <a:t>E.g. day/night </a:t>
            </a:r>
            <a:r>
              <a:rPr lang="en-GB" dirty="0" err="1"/>
              <a:t>obs</a:t>
            </a:r>
            <a:r>
              <a:rPr lang="en-GB" dirty="0"/>
              <a:t> only; different filtering</a:t>
            </a:r>
          </a:p>
          <a:p>
            <a:pPr lvl="1"/>
            <a:r>
              <a:rPr lang="en-GB" dirty="0"/>
              <a:t>Is it most important to get the mass field right or the opacity field, in the case of </a:t>
            </a:r>
            <a:r>
              <a:rPr lang="en-GB" dirty="0" err="1"/>
              <a:t>tradeoffs</a:t>
            </a:r>
            <a:r>
              <a:rPr lang="en-GB" dirty="0"/>
              <a:t> having to be made?</a:t>
            </a:r>
          </a:p>
          <a:p>
            <a:pPr lvl="1"/>
            <a:r>
              <a:rPr lang="en-GB" dirty="0"/>
              <a:t>How do you want it validated?</a:t>
            </a:r>
          </a:p>
        </p:txBody>
      </p:sp>
    </p:spTree>
    <p:extLst>
      <p:ext uri="{BB962C8B-B14F-4D97-AF65-F5344CB8AC3E}">
        <p14:creationId xmlns:p14="http://schemas.microsoft.com/office/powerpoint/2010/main" val="244808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Analysis Correction (AC) scheme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72064" y="2060847"/>
            <a:ext cx="5184576" cy="39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7432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2004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6576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41148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/>
              <a:t>Repeated insertion of observations into LMD-UK Mars GCM</a:t>
            </a:r>
          </a:p>
          <a:p>
            <a:r>
              <a:rPr lang="en-GB" kern="0" dirty="0"/>
              <a:t>Analysis performed between every dynamical </a:t>
            </a:r>
            <a:r>
              <a:rPr lang="en-GB" kern="0" dirty="0" err="1"/>
              <a:t>timestep</a:t>
            </a:r>
            <a:endParaRPr lang="en-GB" kern="0" dirty="0"/>
          </a:p>
          <a:p>
            <a:r>
              <a:rPr lang="en-GB" kern="0" dirty="0"/>
              <a:t>Aims to minimise error function between model and retrievals</a:t>
            </a:r>
          </a:p>
          <a:p>
            <a:r>
              <a:rPr lang="en-GB" kern="0" dirty="0"/>
              <a:t>Computationally inexpensive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71464" y="2420888"/>
                <a:ext cx="4219167" cy="380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𝑾</m:t>
                      </m:r>
                      <m:acc>
                        <m:accPr>
                          <m:chr m:val="̃"/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2420888"/>
                <a:ext cx="4219167" cy="380938"/>
              </a:xfrm>
              <a:prstGeom prst="rect">
                <a:avLst/>
              </a:prstGeom>
              <a:blipFill rotWithShape="0">
                <a:blip r:embed="rId2"/>
                <a:stretch>
                  <a:fillRect l="-1445" t="-15873" r="-2312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76FCBE-8FC4-4A14-8BB1-08BBA5CC8EEE}"/>
              </a:ext>
            </a:extLst>
          </p:cNvPr>
          <p:cNvSpPr txBox="1"/>
          <p:nvPr/>
        </p:nvSpPr>
        <p:spPr>
          <a:xfrm>
            <a:off x="2567608" y="4011153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Normalisation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D73F3-3A5C-4CC2-AE69-F0F33EEE3569}"/>
              </a:ext>
            </a:extLst>
          </p:cNvPr>
          <p:cNvSpPr txBox="1"/>
          <p:nvPr/>
        </p:nvSpPr>
        <p:spPr>
          <a:xfrm>
            <a:off x="460576" y="4911550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Spreading to model grids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318AD-9B7A-48B1-97C6-F08B93846D53}"/>
              </a:ext>
            </a:extLst>
          </p:cNvPr>
          <p:cNvSpPr txBox="1"/>
          <p:nvPr/>
        </p:nvSpPr>
        <p:spPr>
          <a:xfrm>
            <a:off x="3935760" y="3321285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 increments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8BFF99-3085-4A63-9987-806E66BA3C78}"/>
              </a:ext>
            </a:extLst>
          </p:cNvPr>
          <p:cNvCxnSpPr>
            <a:cxnSpLocks/>
          </p:cNvCxnSpPr>
          <p:nvPr/>
        </p:nvCxnSpPr>
        <p:spPr bwMode="auto">
          <a:xfrm flipV="1">
            <a:off x="4367808" y="2846847"/>
            <a:ext cx="0" cy="582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94A2AA-CC31-454F-8526-11251522C74A}"/>
              </a:ext>
            </a:extLst>
          </p:cNvPr>
          <p:cNvCxnSpPr>
            <a:stCxn id="3" idx="0"/>
          </p:cNvCxnSpPr>
          <p:nvPr/>
        </p:nvCxnSpPr>
        <p:spPr bwMode="auto">
          <a:xfrm flipH="1" flipV="1">
            <a:off x="3575720" y="2801826"/>
            <a:ext cx="26787" cy="1209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1CEED8-35B8-4404-AD01-7779065FB07F}"/>
              </a:ext>
            </a:extLst>
          </p:cNvPr>
          <p:cNvCxnSpPr>
            <a:stCxn id="4" idx="0"/>
          </p:cNvCxnSpPr>
          <p:nvPr/>
        </p:nvCxnSpPr>
        <p:spPr bwMode="auto">
          <a:xfrm flipV="1">
            <a:off x="2265718" y="2801826"/>
            <a:ext cx="805946" cy="21097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5216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Analysis Correction (AC) scheme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9" y="1592573"/>
            <a:ext cx="6460325" cy="41040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672064" y="1592573"/>
            <a:ext cx="518457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7432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2004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6576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41148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/>
              <a:t>Observations given weighted radius of influence in time and space, with maximum weighting at valid time of observation</a:t>
            </a:r>
          </a:p>
          <a:p>
            <a:r>
              <a:rPr lang="en-GB" kern="0" dirty="0"/>
              <a:t>Spatiotemporal correlation functions determined empirically</a:t>
            </a:r>
          </a:p>
          <a:p>
            <a:r>
              <a:rPr lang="en-GB" kern="0" dirty="0"/>
              <a:t>Good for maximising utility of relatively sparse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EC709-85F2-4194-92B1-D0A4BA8DE01A}"/>
              </a:ext>
            </a:extLst>
          </p:cNvPr>
          <p:cNvSpPr txBox="1"/>
          <p:nvPr/>
        </p:nvSpPr>
        <p:spPr>
          <a:xfrm>
            <a:off x="2625222" y="5857014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Steele, 2014</a:t>
            </a:r>
          </a:p>
        </p:txBody>
      </p:sp>
    </p:spTree>
    <p:extLst>
      <p:ext uri="{BB962C8B-B14F-4D97-AF65-F5344CB8AC3E}">
        <p14:creationId xmlns:p14="http://schemas.microsoft.com/office/powerpoint/2010/main" val="154974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Analysis Correction (AC) scheme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24744"/>
            <a:ext cx="10459960" cy="418022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9376" y="5448984"/>
            <a:ext cx="11233248" cy="93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7432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2004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6576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4114800" indent="-4572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/>
              <a:t>AC scheme in action: applying dust column increments to represent MY 29 regional storm seen by MCS</a:t>
            </a:r>
          </a:p>
        </p:txBody>
      </p:sp>
    </p:spTree>
    <p:extLst>
      <p:ext uri="{BB962C8B-B14F-4D97-AF65-F5344CB8AC3E}">
        <p14:creationId xmlns:p14="http://schemas.microsoft.com/office/powerpoint/2010/main" val="332217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MCS dust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556792"/>
            <a:ext cx="5616624" cy="446449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5+ martian years of profiles</a:t>
            </a:r>
          </a:p>
          <a:p>
            <a:r>
              <a:rPr lang="en-GB" dirty="0"/>
              <a:t>Dust extinction at 463 cm-1</a:t>
            </a:r>
          </a:p>
          <a:p>
            <a:r>
              <a:rPr lang="en-GB" dirty="0"/>
              <a:t>Intrinsic vertical resolution of ~5 km</a:t>
            </a:r>
          </a:p>
          <a:p>
            <a:r>
              <a:rPr lang="en-GB" dirty="0"/>
              <a:t>Range of ~8 km to ~50 km above the surface</a:t>
            </a:r>
          </a:p>
          <a:p>
            <a:r>
              <a:rPr lang="en-GB" dirty="0"/>
              <a:t>Latest retrieval version uses 2D geometry, with better results near the poles (</a:t>
            </a:r>
            <a:r>
              <a:rPr lang="en-GB" dirty="0" err="1"/>
              <a:t>Kleinböhl</a:t>
            </a:r>
            <a:r>
              <a:rPr lang="en-GB" dirty="0"/>
              <a:t> et al., 2017)</a:t>
            </a:r>
          </a:p>
          <a:p>
            <a:r>
              <a:rPr lang="en-GB" dirty="0"/>
              <a:t>Column products available: extrapolate from last valid data using well-mixed assumption (Montabone et al., 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F16F8-F4A3-461F-9703-BAD8094B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24744"/>
            <a:ext cx="5242521" cy="498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0E2F0-2FEB-4A42-AF57-6CF1C50DB142}"/>
              </a:ext>
            </a:extLst>
          </p:cNvPr>
          <p:cNvSpPr txBox="1"/>
          <p:nvPr/>
        </p:nvSpPr>
        <p:spPr>
          <a:xfrm>
            <a:off x="1703512" y="6081621"/>
            <a:ext cx="2579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Kleinböhl</a:t>
            </a:r>
            <a:r>
              <a:rPr lang="en-GB" sz="2000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123328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assimilating dust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556792"/>
            <a:ext cx="4608512" cy="446449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More realistic vertical dust distribution in our model runs and reanalyses</a:t>
            </a:r>
          </a:p>
          <a:p>
            <a:r>
              <a:rPr lang="en-GB" dirty="0"/>
              <a:t>Study dust behaviour in the vertical</a:t>
            </a:r>
          </a:p>
          <a:p>
            <a:r>
              <a:rPr lang="en-GB" dirty="0"/>
              <a:t>Study dust lifting and transport more generally in greater detail</a:t>
            </a:r>
          </a:p>
          <a:p>
            <a:r>
              <a:rPr lang="en-GB" dirty="0"/>
              <a:t>Study dust impacts on the atmosphere as a whole (e.g. wave activity)</a:t>
            </a:r>
          </a:p>
          <a:p>
            <a:r>
              <a:rPr lang="en-GB" dirty="0"/>
              <a:t>Study dust-ice interactions and how they can be better represented in modelling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72" y="1428252"/>
            <a:ext cx="6282688" cy="1535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90" y="2964021"/>
            <a:ext cx="4440188" cy="2775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92261" y="3430739"/>
            <a:ext cx="2775118" cy="1841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8618" y="5257145"/>
            <a:ext cx="21985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ESA/DLR /FU Berlin (G. Neukum)/Justin Cowart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334272" y="3040899"/>
            <a:ext cx="1866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NASA/JPL-Caltech/University of Arizona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57220" y="2663971"/>
            <a:ext cx="2620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NASA/JPL-Caltech/Cornell/USGS</a:t>
            </a:r>
          </a:p>
        </p:txBody>
      </p:sp>
    </p:spTree>
    <p:extLst>
      <p:ext uri="{BB962C8B-B14F-4D97-AF65-F5344CB8AC3E}">
        <p14:creationId xmlns:p14="http://schemas.microsoft.com/office/powerpoint/2010/main" val="266791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Ongoing</a:t>
            </a:r>
          </a:p>
          <a:p>
            <a:r>
              <a:rPr lang="en-GB" dirty="0"/>
              <a:t>Coupled: dust advected by model</a:t>
            </a:r>
          </a:p>
          <a:p>
            <a:r>
              <a:rPr lang="en-GB" dirty="0"/>
              <a:t>Currently using MCS columns as well as profiles</a:t>
            </a:r>
          </a:p>
          <a:p>
            <a:pPr lvl="1"/>
            <a:r>
              <a:rPr lang="en-GB" dirty="0"/>
              <a:t>Looking for independent constraints!</a:t>
            </a:r>
          </a:p>
          <a:p>
            <a:pPr lvl="1"/>
            <a:r>
              <a:rPr lang="en-GB" dirty="0"/>
              <a:t>THEMIS, CRISM, (eventually) ACS (?)/NOMAD</a:t>
            </a:r>
          </a:p>
          <a:p>
            <a:r>
              <a:rPr lang="en-GB" dirty="0"/>
              <a:t>Vertical analysis adapted from Steele (2014)</a:t>
            </a:r>
          </a:p>
          <a:p>
            <a:r>
              <a:rPr lang="en-GB" dirty="0"/>
              <a:t>Lifting on: de facto dust injection in boundary layer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87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953C-BB5F-4D52-9F70-4852D97B3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B2F1-A16E-41E6-BD34-F32B10F9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How it works:</a:t>
            </a:r>
          </a:p>
          <a:p>
            <a:pPr lvl="1">
              <a:buFont typeface="+mj-lt"/>
              <a:buAutoNum type="arabicPeriod"/>
            </a:pPr>
            <a:r>
              <a:rPr lang="en-GB" dirty="0" err="1"/>
              <a:t>Obs</a:t>
            </a:r>
            <a:r>
              <a:rPr lang="en-GB" dirty="0"/>
              <a:t> processing</a:t>
            </a:r>
          </a:p>
          <a:p>
            <a:pPr lvl="2"/>
            <a:r>
              <a:rPr lang="en-GB" dirty="0"/>
              <a:t>MCS profiles are read in on 105 pressure levels</a:t>
            </a:r>
          </a:p>
          <a:p>
            <a:pPr lvl="2"/>
            <a:r>
              <a:rPr lang="en-GB" dirty="0"/>
              <a:t>Profiles are moved to equally-spaced eta levels</a:t>
            </a:r>
          </a:p>
          <a:p>
            <a:pPr lvl="2"/>
            <a:r>
              <a:rPr lang="en-GB" dirty="0"/>
              <a:t>Opacities are converted from extinction at IR to absorption at 600 nm with scaling factors</a:t>
            </a:r>
          </a:p>
          <a:p>
            <a:pPr lvl="2"/>
            <a:r>
              <a:rPr lang="en-GB" dirty="0"/>
              <a:t>Filtering is performed (more later)</a:t>
            </a:r>
          </a:p>
          <a:p>
            <a:pPr lvl="2"/>
            <a:r>
              <a:rPr lang="en-GB" dirty="0"/>
              <a:t>Data is written to binary files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Analysis</a:t>
            </a:r>
          </a:p>
          <a:p>
            <a:pPr lvl="2"/>
            <a:r>
              <a:rPr lang="en-GB" dirty="0" err="1"/>
              <a:t>Obs</a:t>
            </a:r>
            <a:r>
              <a:rPr lang="en-GB" dirty="0"/>
              <a:t> files are read by the AC scheme</a:t>
            </a:r>
          </a:p>
          <a:p>
            <a:pPr lvl="2"/>
            <a:r>
              <a:rPr lang="en-GB" dirty="0"/>
              <a:t>Vertical analysis is performed: opacities are moved to model vertical coordinates, interpolation and extrapolation are carried out</a:t>
            </a:r>
          </a:p>
          <a:p>
            <a:pPr lvl="2"/>
            <a:r>
              <a:rPr lang="en-GB" dirty="0"/>
              <a:t>Horizontal analysis is performed</a:t>
            </a:r>
          </a:p>
          <a:p>
            <a:pPr lvl="2"/>
            <a:r>
              <a:rPr lang="en-GB" dirty="0"/>
              <a:t>Assimilation increments are calculated and added to model field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Coupling to model physics (trickiest bit!)</a:t>
            </a:r>
          </a:p>
          <a:p>
            <a:pPr lvl="2"/>
            <a:r>
              <a:rPr lang="en-GB" dirty="0"/>
              <a:t>Scaling applied to model mass fields</a:t>
            </a:r>
          </a:p>
          <a:p>
            <a:pPr lvl="2"/>
            <a:r>
              <a:rPr lang="en-GB" dirty="0"/>
              <a:t>Transport and radiative physics calculated and applied (LMD-UK MGCM v6)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05436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1523</Words>
  <Application>Microsoft Office PowerPoint</Application>
  <PresentationFormat>Widescreen</PresentationFormat>
  <Paragraphs>140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Cambria Math</vt:lpstr>
      <vt:lpstr>Blank Presentation</vt:lpstr>
      <vt:lpstr>Assimilation of Mars Climate Sounder dust observations: Challenges and ways forward</vt:lpstr>
      <vt:lpstr>Mars DA at the Open University</vt:lpstr>
      <vt:lpstr>The Analysis Correction (AC) scheme</vt:lpstr>
      <vt:lpstr>The Analysis Correction (AC) scheme</vt:lpstr>
      <vt:lpstr>The Analysis Correction (AC) scheme</vt:lpstr>
      <vt:lpstr>The MCS dust dataset</vt:lpstr>
      <vt:lpstr>Benefits of assimilating dust profiles</vt:lpstr>
      <vt:lpstr>My work</vt:lpstr>
      <vt:lpstr>My work</vt:lpstr>
      <vt:lpstr>My work</vt:lpstr>
      <vt:lpstr>Challenge: bottom ~10 km</vt:lpstr>
      <vt:lpstr>Challenge: bottom ~10 km</vt:lpstr>
      <vt:lpstr>Challenge: bottom ~10 km</vt:lpstr>
      <vt:lpstr>Challenge: day/night obs</vt:lpstr>
      <vt:lpstr>Challenge: filtering and processing of obs</vt:lpstr>
      <vt:lpstr>Challenge: filtering and processing of obs</vt:lpstr>
      <vt:lpstr>Challenge: model vertical resolutions</vt:lpstr>
      <vt:lpstr>Challenge: constraining scaling</vt:lpstr>
      <vt:lpstr>Challenge: quantifying transport</vt:lpstr>
      <vt:lpstr>Conclusions</vt:lpstr>
      <vt:lpstr>Overall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Title</dc:title>
  <cp:lastModifiedBy>Paul Streeter</cp:lastModifiedBy>
  <cp:revision>473</cp:revision>
  <dcterms:created xsi:type="dcterms:W3CDTF">2010-07-01T10:16:16Z</dcterms:created>
  <dcterms:modified xsi:type="dcterms:W3CDTF">2018-08-29T12:58:27Z</dcterms:modified>
</cp:coreProperties>
</file>